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727" r:id="rId2"/>
  </p:sldMasterIdLst>
  <p:notesMasterIdLst>
    <p:notesMasterId r:id="rId48"/>
  </p:notesMasterIdLst>
  <p:handoutMasterIdLst>
    <p:handoutMasterId r:id="rId49"/>
  </p:handoutMasterIdLst>
  <p:sldIdLst>
    <p:sldId id="358" r:id="rId3"/>
    <p:sldId id="364" r:id="rId4"/>
    <p:sldId id="427" r:id="rId5"/>
    <p:sldId id="428" r:id="rId6"/>
    <p:sldId id="444" r:id="rId7"/>
    <p:sldId id="359" r:id="rId8"/>
    <p:sldId id="443" r:id="rId9"/>
    <p:sldId id="424" r:id="rId10"/>
    <p:sldId id="446" r:id="rId11"/>
    <p:sldId id="1137" r:id="rId12"/>
    <p:sldId id="425" r:id="rId13"/>
    <p:sldId id="431" r:id="rId14"/>
    <p:sldId id="445" r:id="rId15"/>
    <p:sldId id="387" r:id="rId16"/>
    <p:sldId id="432" r:id="rId17"/>
    <p:sldId id="447" r:id="rId18"/>
    <p:sldId id="389" r:id="rId19"/>
    <p:sldId id="1138" r:id="rId20"/>
    <p:sldId id="391" r:id="rId21"/>
    <p:sldId id="435" r:id="rId22"/>
    <p:sldId id="392" r:id="rId23"/>
    <p:sldId id="393" r:id="rId24"/>
    <p:sldId id="394" r:id="rId25"/>
    <p:sldId id="395" r:id="rId26"/>
    <p:sldId id="436" r:id="rId27"/>
    <p:sldId id="396" r:id="rId28"/>
    <p:sldId id="437" r:id="rId29"/>
    <p:sldId id="397" r:id="rId30"/>
    <p:sldId id="438" r:id="rId31"/>
    <p:sldId id="398" r:id="rId32"/>
    <p:sldId id="1139" r:id="rId33"/>
    <p:sldId id="1140" r:id="rId34"/>
    <p:sldId id="1141" r:id="rId35"/>
    <p:sldId id="1142" r:id="rId36"/>
    <p:sldId id="439" r:id="rId37"/>
    <p:sldId id="399" r:id="rId38"/>
    <p:sldId id="1143" r:id="rId39"/>
    <p:sldId id="1144" r:id="rId40"/>
    <p:sldId id="1145" r:id="rId41"/>
    <p:sldId id="440" r:id="rId42"/>
    <p:sldId id="400" r:id="rId43"/>
    <p:sldId id="1146" r:id="rId44"/>
    <p:sldId id="1147" r:id="rId45"/>
    <p:sldId id="441" r:id="rId46"/>
    <p:sldId id="308" r:id="rId4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INE Elisabeth" initials="AE" lastIdx="18" clrIdx="0">
    <p:extLst>
      <p:ext uri="{19B8F6BF-5375-455C-9EA6-DF929625EA0E}">
        <p15:presenceInfo xmlns:p15="http://schemas.microsoft.com/office/powerpoint/2012/main" userId="S-1-5-21-2000478354-2145943105-1644491937-200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161"/>
    <a:srgbClr val="174195"/>
    <a:srgbClr val="E84361"/>
    <a:srgbClr val="0D4194"/>
    <a:srgbClr val="E84262"/>
    <a:srgbClr val="E94262"/>
    <a:srgbClr val="FF4A66"/>
    <a:srgbClr val="004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50" autoAdjust="0"/>
    <p:restoredTop sz="64311" autoAdjust="0"/>
  </p:normalViewPr>
  <p:slideViewPr>
    <p:cSldViewPr snapToGrid="0">
      <p:cViewPr varScale="1">
        <p:scale>
          <a:sx n="54" d="100"/>
          <a:sy n="54" d="100"/>
        </p:scale>
        <p:origin x="1430" y="62"/>
      </p:cViewPr>
      <p:guideLst/>
    </p:cSldViewPr>
  </p:slideViewPr>
  <p:notesTextViewPr>
    <p:cViewPr>
      <p:scale>
        <a:sx n="3" d="2"/>
        <a:sy n="3" d="2"/>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D3E8845-44CF-BC75-2FC3-44DE3512F3A4}"/>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1B2D52B-3C3B-94D9-8FA9-B11061D7640E}"/>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FF95B47-B4DE-9747-88CC-374C4F402CA1}" type="datetimeFigureOut">
              <a:rPr lang="fr-FR" smtClean="0"/>
              <a:t>01/04/2026</a:t>
            </a:fld>
            <a:endParaRPr lang="fr-FR"/>
          </a:p>
        </p:txBody>
      </p:sp>
      <p:sp>
        <p:nvSpPr>
          <p:cNvPr id="4" name="Espace réservé du pied de page 3">
            <a:extLst>
              <a:ext uri="{FF2B5EF4-FFF2-40B4-BE49-F238E27FC236}">
                <a16:creationId xmlns:a16="http://schemas.microsoft.com/office/drawing/2014/main" id="{FD6994AA-92D9-4224-6878-D68526F02712}"/>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AED3694-91BD-1972-7686-AE572015C51F}"/>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90C66D6-29BE-7549-9C76-5FC7A7FB033A}" type="slidenum">
              <a:rPr lang="fr-FR" smtClean="0"/>
              <a:t>‹N°›</a:t>
            </a:fld>
            <a:endParaRPr lang="fr-FR"/>
          </a:p>
        </p:txBody>
      </p:sp>
    </p:spTree>
    <p:extLst>
      <p:ext uri="{BB962C8B-B14F-4D97-AF65-F5344CB8AC3E}">
        <p14:creationId xmlns:p14="http://schemas.microsoft.com/office/powerpoint/2010/main" val="2173852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6F2DD01-33CC-46EC-AA59-0B0D84902EBF}" type="datetimeFigureOut">
              <a:rPr lang="fr-FR" smtClean="0"/>
              <a:t>01/04/2026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A32AC0F-1CCE-4541-AF54-581700FAA3B5}" type="slidenum">
              <a:rPr lang="fr-FR" smtClean="0"/>
              <a:t>‹N°›</a:t>
            </a:fld>
            <a:endParaRPr lang="fr-FR"/>
          </a:p>
        </p:txBody>
      </p:sp>
    </p:spTree>
    <p:extLst>
      <p:ext uri="{BB962C8B-B14F-4D97-AF65-F5344CB8AC3E}">
        <p14:creationId xmlns:p14="http://schemas.microsoft.com/office/powerpoint/2010/main" val="257170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Mesdames, Messieurs, chers sociétaires, </a:t>
            </a:r>
            <a:r>
              <a:rPr lang="fr-FR" sz="1200" b="1" kern="1200" dirty="0">
                <a:solidFill>
                  <a:schemeClr val="tx1"/>
                </a:solidFill>
                <a:effectLst/>
                <a:latin typeface="+mn-lt"/>
                <a:ea typeface="+mn-ea"/>
                <a:cs typeface="+mn-cs"/>
              </a:rPr>
              <a:t>Bienvenue à l’Assemblée générale </a:t>
            </a:r>
            <a:r>
              <a:rPr lang="fr-FR" sz="1200" kern="1200" dirty="0">
                <a:solidFill>
                  <a:schemeClr val="tx1"/>
                </a:solidFill>
                <a:effectLst/>
                <a:latin typeface="+mn-lt"/>
                <a:ea typeface="+mn-ea"/>
                <a:cs typeface="+mn-cs"/>
              </a:rPr>
              <a:t>de la Caisse de Crédit Mutuel de HAUTE SAONE NORD.</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Je vous remercie d’être présents ce soir pour cette assemblée qui est un moment important de la vie démocratique de notre caisse Haute-Saône Nord. Merci également aux salariés et aux élus des deux conseils qui ont activement préparé cette soirée.</a:t>
            </a:r>
          </a:p>
          <a:p>
            <a:pPr algn="just"/>
            <a:r>
              <a:rPr lang="fr-FR" sz="1200" kern="1200" dirty="0">
                <a:solidFill>
                  <a:schemeClr val="tx1"/>
                </a:solidFill>
                <a:effectLst/>
                <a:latin typeface="+mn-lt"/>
                <a:ea typeface="+mn-ea"/>
                <a:cs typeface="+mn-cs"/>
              </a:rPr>
              <a:t>Nous sommes heureux de vous retrouver afin</a:t>
            </a:r>
            <a:r>
              <a:rPr lang="fr-FR" sz="1200" kern="1200" baseline="0" dirty="0">
                <a:solidFill>
                  <a:schemeClr val="tx1"/>
                </a:solidFill>
                <a:effectLst/>
                <a:latin typeface="+mn-lt"/>
                <a:ea typeface="+mn-ea"/>
                <a:cs typeface="+mn-cs"/>
              </a:rPr>
              <a:t> de vous rendre compte de la gestion de notre Caisse sur l’année écoulée. </a:t>
            </a: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L’Assemblée générale est un évènement statutaire, mais c’est aussi un moment convivial et de rencontre au cours de laquelle nous pourrons échanger ensemble.</a:t>
            </a:r>
            <a:endParaRPr lang="fr-FR" sz="1200" dirty="0">
              <a:effectLst/>
              <a:latin typeface="Arial" panose="020B0604020202020204" pitchFamily="34" charset="0"/>
              <a:ea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1</a:t>
            </a:fld>
            <a:endParaRPr lang="fr-FR"/>
          </a:p>
        </p:txBody>
      </p:sp>
    </p:spTree>
    <p:extLst>
      <p:ext uri="{BB962C8B-B14F-4D97-AF65-F5344CB8AC3E}">
        <p14:creationId xmlns:p14="http://schemas.microsoft.com/office/powerpoint/2010/main" val="226767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 notre première mission est avant tout d’accompagner au mieux chacun de nos sociétaires, leur apporter le meilleur conseil, leur permettre de réaliser leurs projets, le Crédit Mutuel, a choisi de devenir entreprise à mission. C’est un engagement fort et une responsabilité que de contribuer au bien commun.</a:t>
            </a:r>
            <a:endParaRPr lang="fr-FR" sz="1200" dirty="0">
              <a:effectLst/>
              <a:latin typeface="Arial" panose="020B0604020202020204" pitchFamily="34"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Notre activité contribue à créer de la valeur pour la satisfaction de nos sociétaires clients, c’est essentiel. Plus nous créons de la valeur plus nous pouvons la partager. </a:t>
            </a:r>
            <a:endParaRPr lang="fr-FR" sz="1200" dirty="0">
              <a:effectLst/>
              <a:latin typeface="Arial" panose="020B0604020202020204" pitchFamily="34" charset="0"/>
              <a:ea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C’est dans cet esprit que nous avons décidé, en janvier 2023, de créer le dividende sociétal.</a:t>
            </a:r>
            <a:endParaRPr lang="fr-FR" sz="1200" dirty="0">
              <a:effectLst/>
              <a:latin typeface="Arial" panose="020B0604020202020204" pitchFamily="34" charset="0"/>
              <a:ea typeface="Times New Roman" panose="02020603050405020304" pitchFamily="18" charset="0"/>
            </a:endParaRPr>
          </a:p>
          <a:p>
            <a:pPr algn="just"/>
            <a:endPar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dividende sociétal, c’est 15% du résultat net de l’ensemble du groupe Crédit Mutuel Alliance fédérale que nous mobilisons pour la transformation écologique et la solidarité sociale et territoriale à travers des projets de financement et d’investissement.</a:t>
            </a:r>
          </a:p>
          <a:p>
            <a:pPr algn="just"/>
            <a:r>
              <a:rPr lang="fr-FR" sz="1800" dirty="0">
                <a:effectLst/>
                <a:latin typeface="Calibri" panose="020F0502020204030204" pitchFamily="34" charset="0"/>
                <a:ea typeface="Times New Roman" panose="02020603050405020304" pitchFamily="18" charset="0"/>
              </a:rPr>
              <a:t>C’est notamment cela qui a permis de supprimer le questionnaire médical pour financer l’acquisition de la résidence principale. Peut-être certains sociétaires présents dans cette salle, ont-ils pu devenir propriétaire alors que leur état de santé ne permettait pas, auparavant, de bénéficier d’une assurance pour un crédit à l’habitat.</a:t>
            </a:r>
            <a:endParaRPr lang="fr-FR" sz="1800" dirty="0">
              <a:effectLst/>
              <a:latin typeface="Arial" panose="020B0604020202020204" pitchFamily="34" charset="0"/>
              <a:ea typeface="Times New Roman" panose="02020603050405020304" pitchFamily="18" charset="0"/>
            </a:endParaRPr>
          </a:p>
          <a:p>
            <a:pPr algn="just"/>
            <a:r>
              <a:rPr lang="fr-FR" sz="1800" dirty="0">
                <a:effectLst/>
                <a:latin typeface="Calibri" panose="020F0502020204030204" pitchFamily="34" charset="0"/>
                <a:ea typeface="Times New Roman" panose="02020603050405020304" pitchFamily="18" charset="0"/>
              </a:rPr>
              <a:t>Il permet également d’offrir aux dirigeants des associations une protection juridique qui témoigne une nouvelle fois de notre soutien aux initiatives locales.</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C’est une initiative historique, qui est révolutionnaire et qui nous l’espérons ouvrira la porte à d’autres entreprises, pour avancer dans ce sens.</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Depuis 2023, le dividende sociétal a représenté plus de 1.5 milliard d’euros versés pour le financement de projets liés à la transformation environnementale et solidaire. Et c’est ainsi plus de 2,5 milliards d’euros que nous mobiliserons d’ici 2027.</a:t>
            </a:r>
            <a:endParaRPr lang="fr-FR" sz="1800" dirty="0">
              <a:effectLst/>
              <a:latin typeface="Arial" panose="020B0604020202020204" pitchFamily="34"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ED208-609E-4E28-8E36-CDBF9B5B8D5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090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Plus que jamais nous croyons dans la force du mutualisme pour être utiles à nos sociétaires et pour construire un monde plus juste et plus durable.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Pour cultiver cette différence, nous veillons à la dynamique de notre démocratie et la représentativité des élus dans les conseils.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Tout ceci pour mieux servir les intérêts des sociétaires et contribuer efficacement au développement de la vie économique locale.</a:t>
            </a:r>
            <a:endParaRPr lang="fr-FR" sz="1800" dirty="0">
              <a:effectLst/>
              <a:latin typeface="Arial" panose="020B0604020202020204" pitchFamily="34" charset="0"/>
              <a:ea typeface="Times New Roman" panose="02020603050405020304" pitchFamily="18" charset="0"/>
            </a:endParaRP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dirty="0">
              <a:effectLst/>
              <a:latin typeface="Arial" panose="020B0604020202020204" pitchFamily="34" charset="0"/>
              <a:ea typeface="Times New Roman" panose="02020603050405020304" pitchFamily="18" charset="0"/>
            </a:endParaRP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Merci de votre attention !</a:t>
            </a: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 passe la parole au directeur pour la </a:t>
            </a:r>
            <a:r>
              <a:rPr lang="fr-FR" sz="18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présenttion</a:t>
            </a:r>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du Bilan et du Compte de résultat</a:t>
            </a:r>
            <a:endParaRPr lang="fr-FR" sz="1800" dirty="0">
              <a:effectLst/>
              <a:latin typeface="Arial" panose="020B0604020202020204" pitchFamily="34" charset="0"/>
              <a:ea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11</a:t>
            </a:fld>
            <a:endParaRPr lang="fr-FR"/>
          </a:p>
        </p:txBody>
      </p:sp>
    </p:spTree>
    <p:extLst>
      <p:ext uri="{BB962C8B-B14F-4D97-AF65-F5344CB8AC3E}">
        <p14:creationId xmlns:p14="http://schemas.microsoft.com/office/powerpoint/2010/main" val="212082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hangingPunct="0"/>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12</a:t>
            </a:fld>
            <a:endParaRPr lang="fr-FR"/>
          </a:p>
        </p:txBody>
      </p:sp>
    </p:spTree>
    <p:extLst>
      <p:ext uri="{BB962C8B-B14F-4D97-AF65-F5344CB8AC3E}">
        <p14:creationId xmlns:p14="http://schemas.microsoft.com/office/powerpoint/2010/main" val="2907020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Mesdames, Messieurs, chers sociétaires, chers collègues,</a:t>
            </a:r>
            <a:endParaRPr lang="fr-FR" sz="1800" dirty="0">
              <a:effectLst/>
              <a:latin typeface="Times New Roman" panose="02020603050405020304" pitchFamily="18"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Tout d’abord, merci pour votre présence nombreuse ce soir.</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Merci pour la confiance que vous accordez à l’équipe de votre Caisse. Je remercie les salariés pour leur professionnalisme, leur disponibilité. Ils sont tous particulièrement mobilisés et assurent à l’ensemble des sociétaires et clients une remarquable qualité de service pour continuer à honorer leur confiance.</a:t>
            </a:r>
          </a:p>
          <a:p>
            <a:pPr algn="just"/>
            <a:endPar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Vous pouvez les</a:t>
            </a:r>
            <a:r>
              <a:rPr lang="fr-FR" sz="1800" kern="1200" dirty="0">
                <a:solidFill>
                  <a:srgbClr val="000000"/>
                </a:solidFill>
                <a:effectLst/>
                <a:latin typeface="Calibri" panose="020F0502020204030204" pitchFamily="34" charset="0"/>
                <a:ea typeface="Times New Roman" panose="02020603050405020304" pitchFamily="18" charset="0"/>
              </a:rPr>
              <a:t> applaudir chaleureusement.</a:t>
            </a:r>
          </a:p>
          <a:p>
            <a:pPr algn="just"/>
            <a:endParaRPr lang="fr-FR" sz="1800" kern="1200" dirty="0">
              <a:solidFill>
                <a:srgbClr val="000000"/>
              </a:solidFill>
              <a:effectLst/>
              <a:latin typeface="Calibri" panose="020F050202020403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rPr>
              <a:t>Nous allons maintenant découvrir les résultats chiffrés de votre caisse avec le film suivant. </a:t>
            </a:r>
            <a:endParaRPr lang="fr-FR" sz="1800" dirty="0">
              <a:effectLst/>
              <a:latin typeface="Times New Roman" panose="02020603050405020304" pitchFamily="18" charset="0"/>
              <a:ea typeface="Times New Roman" panose="02020603050405020304" pitchFamily="18" charset="0"/>
            </a:endParaRPr>
          </a:p>
          <a:p>
            <a:pPr marL="342900" lvl="0" indent="-342900" algn="just">
              <a:buSzPts val="1100"/>
              <a:buFont typeface="Wingdings" panose="05000000000000000000" pitchFamily="2" charset="2"/>
              <a:buChar char=""/>
            </a:pPr>
            <a:endParaRPr lang="fr-FR" sz="1200" dirty="0">
              <a:effectLst/>
              <a:latin typeface="Arial" panose="020B0604020202020204" pitchFamily="34" charset="0"/>
              <a:ea typeface="Times New Roman" panose="02020603050405020304" pitchFamily="18" charset="0"/>
              <a:cs typeface="Calibri" panose="020F0502020204030204" pitchFamily="34" charset="0"/>
            </a:endParaRPr>
          </a:p>
          <a:p>
            <a:pPr algn="just"/>
            <a:r>
              <a:rPr lang="fr-FR" sz="1200" dirty="0">
                <a:effectLst/>
                <a:latin typeface="Calibri" panose="020F0502020204030204" pitchFamily="34" charset="0"/>
                <a:ea typeface="Times New Roman" panose="02020603050405020304" pitchFamily="18" charset="0"/>
              </a:rPr>
              <a:t>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13</a:t>
            </a:fld>
            <a:endParaRPr lang="fr-FR"/>
          </a:p>
        </p:txBody>
      </p:sp>
    </p:spTree>
    <p:extLst>
      <p:ext uri="{BB962C8B-B14F-4D97-AF65-F5344CB8AC3E}">
        <p14:creationId xmlns:p14="http://schemas.microsoft.com/office/powerpoint/2010/main" val="863237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hangingPunct="0"/>
            <a:r>
              <a:rPr lang="fr-FR" sz="1200" b="1" dirty="0">
                <a:effectLst/>
                <a:latin typeface="+mn-lt"/>
                <a:ea typeface="Times New Roman" panose="02020603050405020304" pitchFamily="18" charset="0"/>
              </a:rPr>
              <a:t>Le Directeur passe la parole au Président du Conseil de surveillance pour la présentation du rapport du Conseil de surveillance.</a:t>
            </a:r>
            <a:endParaRPr lang="fr-FR" sz="1200" dirty="0">
              <a:effectLst/>
              <a:latin typeface="+mn-lt"/>
              <a:ea typeface="Times New Roman" panose="02020603050405020304" pitchFamily="18" charset="0"/>
            </a:endParaRPr>
          </a:p>
          <a:p>
            <a:pPr algn="just"/>
            <a:endParaRPr lang="fr-FR" sz="1000" dirty="0">
              <a:latin typeface="+mn-lt"/>
            </a:endParaRPr>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14</a:t>
            </a:fld>
            <a:endParaRPr lang="fr-FR"/>
          </a:p>
        </p:txBody>
      </p:sp>
    </p:spTree>
    <p:extLst>
      <p:ext uri="{BB962C8B-B14F-4D97-AF65-F5344CB8AC3E}">
        <p14:creationId xmlns:p14="http://schemas.microsoft.com/office/powerpoint/2010/main" val="2259552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hangingPunct="0"/>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15</a:t>
            </a:fld>
            <a:endParaRPr lang="fr-FR"/>
          </a:p>
        </p:txBody>
      </p:sp>
    </p:spTree>
    <p:extLst>
      <p:ext uri="{BB962C8B-B14F-4D97-AF65-F5344CB8AC3E}">
        <p14:creationId xmlns:p14="http://schemas.microsoft.com/office/powerpoint/2010/main" val="650363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200" dirty="0">
              <a:effectLst/>
              <a:latin typeface="Times New Roman" panose="02020603050405020304" pitchFamily="18" charset="0"/>
              <a:ea typeface="Times New Roman" panose="02020603050405020304" pitchFamily="18" charset="0"/>
            </a:endParaRPr>
          </a:p>
          <a:p>
            <a:pPr algn="just"/>
            <a:r>
              <a:rPr lang="fr-FR" sz="1200" kern="1200" dirty="0">
                <a:solidFill>
                  <a:schemeClr val="tx1"/>
                </a:solidFill>
                <a:effectLst/>
                <a:latin typeface="+mn-lt"/>
                <a:ea typeface="+mn-ea"/>
                <a:cs typeface="+mn-cs"/>
              </a:rPr>
              <a:t>Bonjour, je suis Patrick LOUIS, président du conseil de surveillance de la Caisse de Crédit Mutuel de HAUTE SAONE NORD.</a:t>
            </a:r>
          </a:p>
          <a:p>
            <a:pPr algn="just"/>
            <a:r>
              <a:rPr lang="fr-FR" sz="1200" kern="1200" dirty="0">
                <a:solidFill>
                  <a:schemeClr val="tx1"/>
                </a:solidFill>
                <a:effectLst/>
                <a:latin typeface="+mn-lt"/>
                <a:ea typeface="+mn-ea"/>
                <a:cs typeface="+mn-cs"/>
              </a:rPr>
              <a:t> </a:t>
            </a:r>
          </a:p>
          <a:p>
            <a:pPr algn="just"/>
            <a:r>
              <a:rPr lang="fr-FR" sz="1200" kern="1200" dirty="0">
                <a:solidFill>
                  <a:schemeClr val="tx1"/>
                </a:solidFill>
                <a:effectLst/>
                <a:latin typeface="+mn-lt"/>
                <a:ea typeface="+mn-ea"/>
                <a:cs typeface="+mn-cs"/>
              </a:rPr>
              <a:t>Le rôle du conseil de surveillance est de contrôler l’activité de la Caisse et la gestion du conseil d’administration. </a:t>
            </a:r>
          </a:p>
          <a:p>
            <a:pPr algn="just"/>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Le conseil de surveillance s’est réuni 4 fois en 2024.</a:t>
            </a:r>
          </a:p>
          <a:p>
            <a:pPr algn="just"/>
            <a:endParaRPr lang="fr-FR" dirty="0"/>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16</a:t>
            </a:fld>
            <a:endParaRPr lang="fr-FR"/>
          </a:p>
        </p:txBody>
      </p:sp>
    </p:spTree>
    <p:extLst>
      <p:ext uri="{BB962C8B-B14F-4D97-AF65-F5344CB8AC3E}">
        <p14:creationId xmlns:p14="http://schemas.microsoft.com/office/powerpoint/2010/main" val="1653476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mn-lt"/>
                <a:ea typeface="+mn-ea"/>
                <a:cs typeface="+mn-cs"/>
              </a:rPr>
              <a:t>Les travaux réalisés par le conseil de surveillance comme le contrôle réalisé par l’inspection fédérale pour la certification des comptes, me permettent de vous indiquer que les comptes annuels sont, au regard des règles et principes comptables, réguliers et sincères, et donnent une image fidèle du résultat des opérations de l’exercice écoulé ainsi que de la situation financière et du patrimoine de la Caisse à la fin de cet exercice.</a:t>
            </a:r>
            <a:r>
              <a:rPr lang="fr-FR" sz="1200" kern="1200" baseline="0" dirty="0">
                <a:solidFill>
                  <a:schemeClr val="tx1"/>
                </a:solidFill>
                <a:effectLst/>
                <a:latin typeface="+mn-lt"/>
                <a:ea typeface="+mn-ea"/>
                <a:cs typeface="+mn-cs"/>
              </a:rPr>
              <a:t> </a:t>
            </a:r>
          </a:p>
          <a:p>
            <a:pPr algn="just"/>
            <a:endParaRPr lang="fr-FR" sz="1200" kern="1200" baseline="0" dirty="0">
              <a:solidFill>
                <a:schemeClr val="tx1"/>
              </a:solidFill>
              <a:effectLst/>
              <a:latin typeface="+mn-lt"/>
              <a:ea typeface="+mn-ea"/>
              <a:cs typeface="+mn-cs"/>
            </a:endParaRPr>
          </a:p>
          <a:p>
            <a:pPr algn="just"/>
            <a:r>
              <a:rPr lang="fr-FR" sz="1200" kern="1200" baseline="0" dirty="0">
                <a:solidFill>
                  <a:schemeClr val="tx1"/>
                </a:solidFill>
                <a:effectLst/>
                <a:latin typeface="+mn-lt"/>
                <a:ea typeface="+mn-ea"/>
                <a:cs typeface="+mn-cs"/>
              </a:rPr>
              <a:t>Vous pouvez le constater à la lecture du rapport général et du rapport spécial établis par l’inspection fédérale, qui s’affichent sur l’écran.</a:t>
            </a:r>
          </a:p>
          <a:p>
            <a:pPr algn="just"/>
            <a:endParaRPr lang="fr-FR" sz="120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17</a:t>
            </a:fld>
            <a:endParaRPr lang="fr-FR"/>
          </a:p>
        </p:txBody>
      </p:sp>
    </p:spTree>
    <p:extLst>
      <p:ext uri="{BB962C8B-B14F-4D97-AF65-F5344CB8AC3E}">
        <p14:creationId xmlns:p14="http://schemas.microsoft.com/office/powerpoint/2010/main" val="692759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20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18</a:t>
            </a:fld>
            <a:endParaRPr lang="fr-FR"/>
          </a:p>
        </p:txBody>
      </p:sp>
    </p:spTree>
    <p:extLst>
      <p:ext uri="{BB962C8B-B14F-4D97-AF65-F5344CB8AC3E}">
        <p14:creationId xmlns:p14="http://schemas.microsoft.com/office/powerpoint/2010/main" val="2225820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 tiens également à préciser que votre Caisse a fait d’une inspection quadriennale qui n’a pas relevé de dysfonctionnements.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Times New Roman" panose="02020603050405020304" pitchFamily="18" charset="0"/>
              <a:ea typeface="Times New Roman" panose="02020603050405020304" pitchFamily="18" charset="0"/>
            </a:endParaRPr>
          </a:p>
          <a:p>
            <a:r>
              <a:rPr lang="fr-FR" sz="1200" kern="1200" dirty="0">
                <a:solidFill>
                  <a:schemeClr val="tx1"/>
                </a:solidFill>
                <a:effectLst/>
                <a:latin typeface="+mn-lt"/>
                <a:ea typeface="+mn-ea"/>
                <a:cs typeface="+mn-cs"/>
              </a:rPr>
              <a:t>Je voudrais remercier l’ensemble des membres du conseil de surveillance, tous élus bénévoles, qui contrôlent, au nom des sociétaires, l’activité de la Caisse.</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En suite logique avec ce qui vient de vous être exposé et en tant que Président du conseil de surveillance, je vous appelle à voter les résolutions qui vous sont présentées.</a:t>
            </a:r>
            <a:endParaRPr lang="fr-FR" sz="1200" kern="1200" dirty="0">
              <a:solidFill>
                <a:schemeClr val="tx1"/>
              </a:solidFill>
              <a:effectLst/>
              <a:latin typeface="+mn-lt"/>
              <a:ea typeface="+mn-ea"/>
              <a:cs typeface="+mn-cs"/>
            </a:endParaRP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Je passe la parole à président</a:t>
            </a:r>
            <a:r>
              <a:rPr lang="fr-FR" sz="1200" kern="1200" baseline="0" dirty="0">
                <a:solidFill>
                  <a:schemeClr val="tx1"/>
                </a:solidFill>
                <a:effectLst/>
                <a:latin typeface="+mn-lt"/>
                <a:ea typeface="+mn-ea"/>
                <a:cs typeface="+mn-cs"/>
              </a:rPr>
              <a:t> du Conseil d’administration.</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19</a:t>
            </a:fld>
            <a:endParaRPr lang="fr-FR"/>
          </a:p>
        </p:txBody>
      </p:sp>
    </p:spTree>
    <p:extLst>
      <p:ext uri="{BB962C8B-B14F-4D97-AF65-F5344CB8AC3E}">
        <p14:creationId xmlns:p14="http://schemas.microsoft.com/office/powerpoint/2010/main" val="303900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hangingPunct="0"/>
            <a:endParaRPr lang="fr-FR" sz="1200" kern="1200" dirty="0">
              <a:solidFill>
                <a:schemeClr val="tx1"/>
              </a:solidFill>
              <a:effectLst/>
              <a:latin typeface="+mn-lt"/>
              <a:ea typeface="+mn-ea"/>
              <a:cs typeface="+mn-cs"/>
            </a:endParaRPr>
          </a:p>
          <a:p>
            <a:pPr algn="just" hangingPunct="0"/>
            <a:r>
              <a:rPr lang="fr-FR" sz="1200" kern="1200" dirty="0">
                <a:solidFill>
                  <a:schemeClr val="tx1"/>
                </a:solidFill>
                <a:effectLst/>
                <a:latin typeface="+mn-lt"/>
                <a:ea typeface="+mn-ea"/>
                <a:cs typeface="+mn-cs"/>
              </a:rPr>
              <a:t>A mes côtés ce soir,</a:t>
            </a:r>
          </a:p>
          <a:p>
            <a:pPr algn="just" hangingPunct="0"/>
            <a:endParaRPr lang="fr-FR" sz="1200" kern="1200" dirty="0">
              <a:solidFill>
                <a:schemeClr val="tx1"/>
              </a:solidFill>
              <a:effectLst/>
              <a:latin typeface="+mn-lt"/>
              <a:ea typeface="+mn-ea"/>
              <a:cs typeface="+mn-cs"/>
            </a:endParaRPr>
          </a:p>
          <a:p>
            <a:pPr algn="just" hangingPunct="0"/>
            <a:r>
              <a:rPr lang="fr-FR" sz="1200" kern="1200" dirty="0">
                <a:solidFill>
                  <a:schemeClr val="tx1"/>
                </a:solidFill>
                <a:effectLst/>
                <a:latin typeface="+mn-lt"/>
                <a:ea typeface="+mn-ea"/>
                <a:cs typeface="+mn-cs"/>
              </a:rPr>
              <a:t>M Patrick LOUIS Président du conseil de surveillance, Stéphane CUNEY Directeur de la caisse Haute-Saône Nord et Christophe SCHIELL Responsable commercial de la direction régionale Sud dont notre caisse dépend.</a:t>
            </a: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2</a:t>
            </a:fld>
            <a:endParaRPr lang="fr-FR"/>
          </a:p>
        </p:txBody>
      </p:sp>
    </p:spTree>
    <p:extLst>
      <p:ext uri="{BB962C8B-B14F-4D97-AF65-F5344CB8AC3E}">
        <p14:creationId xmlns:p14="http://schemas.microsoft.com/office/powerpoint/2010/main" val="199715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hangingPunct="0"/>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20</a:t>
            </a:fld>
            <a:endParaRPr lang="fr-FR"/>
          </a:p>
        </p:txBody>
      </p:sp>
    </p:spTree>
    <p:extLst>
      <p:ext uri="{BB962C8B-B14F-4D97-AF65-F5344CB8AC3E}">
        <p14:creationId xmlns:p14="http://schemas.microsoft.com/office/powerpoint/2010/main" val="385685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Merci Patrick.</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 voudrais remercier les élus du conseil de surveillance pour votre excellente contribution au fonctionnement de notre Caisse.</a:t>
            </a:r>
            <a:endParaRPr lang="fr-FR" sz="1800" dirty="0">
              <a:effectLst/>
              <a:latin typeface="Arial" panose="020B0604020202020204" pitchFamily="34" charset="0"/>
              <a:ea typeface="Times New Roman" panose="02020603050405020304" pitchFamily="18" charset="0"/>
            </a:endParaRPr>
          </a:p>
          <a:p>
            <a:pPr algn="just"/>
            <a:endPar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L’exposé de ton rapport nous permet désormais de passer au vote des résolutions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Nous allons maintenant procéder au vote de la résolution qui s’affiche (sur l’écran dans la salle).</a:t>
            </a:r>
          </a:p>
          <a:p>
            <a:pPr algn="just"/>
            <a:endParaRPr lang="fr-FR" sz="1800" dirty="0">
              <a:effectLst/>
              <a:latin typeface="Arial" panose="020B0604020202020204" pitchFamily="34" charset="0"/>
              <a:ea typeface="Times New Roman" panose="02020603050405020304" pitchFamily="18" charset="0"/>
            </a:endParaRPr>
          </a:p>
          <a:p>
            <a:pPr marR="67310" algn="just">
              <a:lnSpc>
                <a:spcPct val="81000"/>
              </a:lnSpc>
            </a:pPr>
            <a:r>
              <a:rPr lang="fr-FR" sz="1800" dirty="0">
                <a:solidFill>
                  <a:srgbClr val="0070C0"/>
                </a:solidFill>
                <a:effectLst/>
                <a:latin typeface="Arial" panose="020B0604020202020204" pitchFamily="34" charset="0"/>
                <a:ea typeface="Times New Roman" panose="02020603050405020304" pitchFamily="18" charset="0"/>
                <a:cs typeface="Calibri" panose="020F0502020204030204" pitchFamily="34" charset="0"/>
              </a:rPr>
              <a:t>Il s’agit de </a:t>
            </a:r>
            <a:r>
              <a:rPr lang="fr-FR" sz="1800" b="1" dirty="0">
                <a:solidFill>
                  <a:srgbClr val="0070C0"/>
                </a:solidFill>
                <a:effectLst/>
                <a:latin typeface="Arial" panose="020B0604020202020204" pitchFamily="34" charset="0"/>
                <a:ea typeface="Times New Roman" panose="02020603050405020304" pitchFamily="18" charset="0"/>
                <a:cs typeface="Calibri" panose="020F0502020204030204" pitchFamily="34" charset="0"/>
              </a:rPr>
              <a:t>l’approbation des comptes retracés par le bilan et le compte de résultats</a:t>
            </a:r>
            <a:r>
              <a:rPr lang="fr-FR" sz="1800" dirty="0">
                <a:solidFill>
                  <a:srgbClr val="0070C0"/>
                </a:solidFill>
                <a:effectLst/>
                <a:latin typeface="Arial" panose="020B0604020202020204" pitchFamily="34" charset="0"/>
                <a:ea typeface="Times New Roman" panose="02020603050405020304" pitchFamily="18" charset="0"/>
                <a:cs typeface="Calibri" panose="020F0502020204030204" pitchFamily="34" charset="0"/>
              </a:rPr>
              <a:t>. C’est une décision prise par les sociétaires, qui consiste à approuver la bonne gestion qui a été faite.</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Seuls les sociétaires qui ont un carton et qui n’ont pas déjà voté peuvent voter à présent.</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 est contre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 s’abstient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résolution est adoptée à la majorité</a:t>
            </a:r>
          </a:p>
          <a:p>
            <a:pPr algn="just"/>
            <a:endParaRPr lang="fr-FR" sz="1800" dirty="0">
              <a:effectLst/>
              <a:latin typeface="Arial" panose="020B0604020202020204" pitchFamily="34" charset="0"/>
              <a:ea typeface="Times New Roman" panose="02020603050405020304" pitchFamily="18" charset="0"/>
            </a:endParaRPr>
          </a:p>
          <a:p>
            <a:pPr algn="just"/>
            <a:r>
              <a:rPr lang="fr-FR" sz="1100" i="1" dirty="0"/>
              <a:t>(le directeur ajoute aux votes réalisés dans la BAD</a:t>
            </a:r>
            <a:r>
              <a:rPr lang="fr-FR" sz="1100" i="1" baseline="0" dirty="0"/>
              <a:t> et en Caisse, repris </a:t>
            </a:r>
            <a:r>
              <a:rPr lang="fr-FR" sz="1100" i="1" dirty="0"/>
              <a:t>sur la feuille éditée à partir de INVIT, les votes contre/abstention/pour,</a:t>
            </a:r>
            <a:r>
              <a:rPr lang="fr-FR" sz="1100" i="1" baseline="0" dirty="0"/>
              <a:t> réalisés dans la salle et le total. </a:t>
            </a:r>
          </a:p>
          <a:p>
            <a:pPr algn="just"/>
            <a:r>
              <a:rPr lang="fr-FR" sz="1100" i="1" baseline="0" dirty="0"/>
              <a:t>Il reportera les jours suivants ces résultats dans INVIT, ils seront ainsi repris dans la BAD pour que les sociétaires puissent trouver les résultats des votes globaux à l’AG).</a:t>
            </a:r>
            <a:endParaRPr lang="fr-FR" sz="1100" i="1" dirty="0"/>
          </a:p>
          <a:p>
            <a:pPr algn="just"/>
            <a:endParaRPr lang="fr-FR" sz="1200" dirty="0"/>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21</a:t>
            </a:fld>
            <a:endParaRPr lang="fr-FR"/>
          </a:p>
        </p:txBody>
      </p:sp>
    </p:spTree>
    <p:extLst>
      <p:ext uri="{BB962C8B-B14F-4D97-AF65-F5344CB8AC3E}">
        <p14:creationId xmlns:p14="http://schemas.microsoft.com/office/powerpoint/2010/main" val="2156937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Voici la résolution relative à </a:t>
            </a:r>
            <a:r>
              <a:rPr lang="fr-FR" sz="1800" b="1" kern="12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l</a:t>
            </a:r>
            <a:r>
              <a:rPr lang="fr-FR" sz="1800" b="1" dirty="0">
                <a:solidFill>
                  <a:srgbClr val="0070C0"/>
                </a:solidFill>
                <a:effectLst/>
                <a:latin typeface="Arial" panose="020B0604020202020204" pitchFamily="34" charset="0"/>
                <a:ea typeface="Times New Roman" panose="02020603050405020304" pitchFamily="18" charset="0"/>
                <a:cs typeface="Calibri" panose="020F0502020204030204" pitchFamily="34" charset="0"/>
              </a:rPr>
              <a:t>’approbation de l’affectation du résultat</a:t>
            </a:r>
            <a:r>
              <a:rPr lang="fr-FR" sz="1800" dirty="0">
                <a:solidFill>
                  <a:srgbClr val="0070C0"/>
                </a:solidFill>
                <a:effectLst/>
                <a:latin typeface="Arial" panose="020B0604020202020204" pitchFamily="34" charset="0"/>
                <a:ea typeface="Times New Roman" panose="02020603050405020304" pitchFamily="18" charset="0"/>
                <a:cs typeface="Calibri" panose="020F0502020204030204" pitchFamily="34" charset="0"/>
              </a:rPr>
              <a:t>. C’est une décision prise par l’assemblée générale sur proposition du Conseil d’administration de la Caisse relative au traitement des résultats.</a:t>
            </a:r>
            <a:endParaRPr lang="fr-FR" sz="1800" dirty="0">
              <a:effectLst/>
              <a:latin typeface="Arial" panose="020B0604020202020204" pitchFamily="34" charset="0"/>
              <a:ea typeface="Times New Roman" panose="02020603050405020304" pitchFamily="18" charset="0"/>
            </a:endParaRPr>
          </a:p>
          <a:p>
            <a:pPr algn="just"/>
            <a:r>
              <a:rPr lang="fr-FR" sz="1800" dirty="0">
                <a:solidFill>
                  <a:srgbClr val="0070C0"/>
                </a:solidFill>
                <a:effectLst/>
                <a:latin typeface="Arial" panose="020B0604020202020204" pitchFamily="34" charset="0"/>
                <a:ea typeface="Times New Roman" panose="02020603050405020304" pitchFamily="18" charset="0"/>
                <a:cs typeface="Calibri" panose="020F0502020204030204" pitchFamily="34" charset="0"/>
              </a:rPr>
              <a:t>Dans le cas d’un résultat positif, il peut être affecté principalement à la distribution des dividendes, c’est-à-dire la rémunération des parts sociales B souscrites par les sociétaires, et à la constitution de réserves. Il peut également être reporté sur l’exercice suivant. L’affectation aux réserves permet de renforcer la solvabilité de la Caisse et ainsi la sécurité des sociétaires.</a:t>
            </a:r>
            <a:endParaRPr lang="fr-FR" sz="1800" dirty="0">
              <a:effectLst/>
              <a:latin typeface="Arial" panose="020B0604020202020204" pitchFamily="34" charset="0"/>
              <a:ea typeface="Times New Roman" panose="02020603050405020304" pitchFamily="18" charset="0"/>
            </a:endParaRPr>
          </a:p>
          <a:p>
            <a:pPr algn="just"/>
            <a:r>
              <a:rPr lang="fr-FR" sz="1800" dirty="0">
                <a:effectLst/>
                <a:latin typeface="Times New Roman" panose="02020603050405020304" pitchFamily="18" charset="0"/>
                <a:ea typeface="Times New Roman" panose="02020603050405020304" pitchFamily="18" charset="0"/>
              </a:rPr>
              <a:t>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 est contre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 s’abstient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résolution est adoptée à la majorité</a:t>
            </a:r>
            <a:endParaRPr lang="fr-FR" sz="1800" dirty="0">
              <a:effectLst/>
              <a:latin typeface="Arial" panose="020B0604020202020204" pitchFamily="34" charset="0"/>
              <a:ea typeface="Times New Roman" panose="02020603050405020304" pitchFamily="18" charset="0"/>
            </a:endParaRPr>
          </a:p>
          <a:p>
            <a:pPr algn="just"/>
            <a:endParaRPr lang="fr-FR" sz="1200" dirty="0"/>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22</a:t>
            </a:fld>
            <a:endParaRPr lang="fr-FR"/>
          </a:p>
        </p:txBody>
      </p:sp>
    </p:spTree>
    <p:extLst>
      <p:ext uri="{BB962C8B-B14F-4D97-AF65-F5344CB8AC3E}">
        <p14:creationId xmlns:p14="http://schemas.microsoft.com/office/powerpoint/2010/main" val="2496719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vous est désormais proposé </a:t>
            </a:r>
            <a:r>
              <a:rPr lang="fr-F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d’approuver la variation du capital social</a:t>
            </a:r>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en effet </a:t>
            </a:r>
            <a:r>
              <a:rPr lang="fr-FR" sz="1800" dirty="0">
                <a:solidFill>
                  <a:srgbClr val="0070C0"/>
                </a:solidFill>
                <a:effectLst/>
                <a:latin typeface="Arial" panose="020B0604020202020204" pitchFamily="34" charset="0"/>
                <a:ea typeface="Times New Roman" panose="02020603050405020304" pitchFamily="18" charset="0"/>
                <a:cs typeface="Calibri" panose="020F0502020204030204" pitchFamily="34" charset="0"/>
              </a:rPr>
              <a:t>la Caisse de Crédit Mutuel est une coopérative à capital variable. Chaque année il revient à l’assemblée générale d’approuver l’évolution du capital social détenu par les sociétaires au titre des parts sociales A et B.</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 est contre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 s’abstient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résolution est adoptée à la majorité</a:t>
            </a:r>
            <a:endParaRPr lang="fr-FR" sz="1800" dirty="0">
              <a:effectLst/>
              <a:latin typeface="Arial" panose="020B0604020202020204" pitchFamily="34" charset="0"/>
              <a:ea typeface="Times New Roman" panose="02020603050405020304" pitchFamily="18" charset="0"/>
            </a:endParaRPr>
          </a:p>
          <a:p>
            <a:pPr algn="just"/>
            <a:endParaRPr lang="fr-FR" sz="1200" baseline="0" dirty="0"/>
          </a:p>
          <a:p>
            <a:pPr algn="just"/>
            <a:endParaRPr lang="fr-FR" sz="1200" dirty="0"/>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23</a:t>
            </a:fld>
            <a:endParaRPr lang="fr-FR"/>
          </a:p>
        </p:txBody>
      </p:sp>
    </p:spTree>
    <p:extLst>
      <p:ext uri="{BB962C8B-B14F-4D97-AF65-F5344CB8AC3E}">
        <p14:creationId xmlns:p14="http://schemas.microsoft.com/office/powerpoint/2010/main" val="1957481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Nous allons procéder au vote de la </a:t>
            </a:r>
            <a:r>
              <a:rPr lang="fr-F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résolution relative au quitus.</a:t>
            </a:r>
            <a:endParaRPr lang="fr-FR" sz="1800" b="1" dirty="0">
              <a:effectLst/>
              <a:latin typeface="Arial" panose="020B0604020202020204" pitchFamily="34" charset="0"/>
              <a:ea typeface="Times New Roman" panose="02020603050405020304" pitchFamily="18" charset="0"/>
            </a:endParaRPr>
          </a:p>
          <a:p>
            <a:pPr algn="just"/>
            <a:r>
              <a:rPr lang="fr-FR" sz="1800" dirty="0">
                <a:solidFill>
                  <a:srgbClr val="0070C0"/>
                </a:solidFill>
                <a:effectLst/>
                <a:latin typeface="Arial" panose="020B0604020202020204" pitchFamily="34" charset="0"/>
                <a:ea typeface="Times New Roman" panose="02020603050405020304" pitchFamily="18" charset="0"/>
                <a:cs typeface="Calibri" panose="020F0502020204030204" pitchFamily="34" charset="0"/>
              </a:rPr>
              <a:t>Donner quitus au Conseil d’administration signifie que les sociétaires de la Caisse approuvent sa bonne gestion</a:t>
            </a:r>
            <a:r>
              <a:rPr lang="fr-FR" sz="1800" spc="-10" dirty="0">
                <a:solidFill>
                  <a:srgbClr val="0070C0"/>
                </a:solidFill>
                <a:effectLst/>
                <a:latin typeface="Arial" panose="020B0604020202020204" pitchFamily="34" charset="0"/>
                <a:ea typeface="Times New Roman" panose="02020603050405020304" pitchFamily="18" charset="0"/>
              </a:rPr>
              <a:t> durant </a:t>
            </a:r>
            <a:r>
              <a:rPr lang="fr-FR" sz="1800" dirty="0">
                <a:solidFill>
                  <a:srgbClr val="0070C0"/>
                </a:solidFill>
                <a:effectLst/>
                <a:latin typeface="Arial" panose="020B0604020202020204" pitchFamily="34" charset="0"/>
                <a:ea typeface="Times New Roman" panose="02020603050405020304" pitchFamily="18" charset="0"/>
              </a:rPr>
              <a:t>la période du 1er janvier au </a:t>
            </a:r>
            <a:r>
              <a:rPr lang="fr-FR" sz="1800" spc="-15" dirty="0">
                <a:solidFill>
                  <a:srgbClr val="0070C0"/>
                </a:solidFill>
                <a:effectLst/>
                <a:latin typeface="Arial" panose="020B0604020202020204" pitchFamily="34" charset="0"/>
                <a:ea typeface="Times New Roman" panose="02020603050405020304" pitchFamily="18" charset="0"/>
              </a:rPr>
              <a:t>31 décembre </a:t>
            </a:r>
            <a:r>
              <a:rPr lang="fr-FR" sz="1800" spc="-20" dirty="0">
                <a:solidFill>
                  <a:srgbClr val="0070C0"/>
                </a:solidFill>
                <a:effectLst/>
                <a:latin typeface="Arial" panose="020B0604020202020204" pitchFamily="34" charset="0"/>
                <a:ea typeface="Times New Roman" panose="02020603050405020304" pitchFamily="18" charset="0"/>
              </a:rPr>
              <a:t>2025</a:t>
            </a:r>
            <a:r>
              <a:rPr lang="fr-FR" sz="1800" dirty="0">
                <a:solidFill>
                  <a:srgbClr val="0070C0"/>
                </a:solidFill>
                <a:effectLst/>
                <a:latin typeface="Arial" panose="020B0604020202020204" pitchFamily="34" charset="0"/>
                <a:ea typeface="Times New Roman" panose="02020603050405020304" pitchFamily="18" charset="0"/>
              </a:rPr>
              <a:t> et déchargent le Conseil de sa responsabilité (être quitte).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 est contre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 s’abstient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résolution est adoptée à la majorité</a:t>
            </a:r>
            <a:endParaRPr lang="fr-FR" sz="1200" dirty="0"/>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24</a:t>
            </a:fld>
            <a:endParaRPr lang="fr-FR"/>
          </a:p>
        </p:txBody>
      </p:sp>
    </p:spTree>
    <p:extLst>
      <p:ext uri="{BB962C8B-B14F-4D97-AF65-F5344CB8AC3E}">
        <p14:creationId xmlns:p14="http://schemas.microsoft.com/office/powerpoint/2010/main" val="3098026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hangingPunct="0"/>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25</a:t>
            </a:fld>
            <a:endParaRPr lang="fr-FR"/>
          </a:p>
        </p:txBody>
      </p:sp>
    </p:spTree>
    <p:extLst>
      <p:ext uri="{BB962C8B-B14F-4D97-AF65-F5344CB8AC3E}">
        <p14:creationId xmlns:p14="http://schemas.microsoft.com/office/powerpoint/2010/main" val="1761279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26</a:t>
            </a:fld>
            <a:endParaRPr lang="fr-FR"/>
          </a:p>
        </p:txBody>
      </p:sp>
    </p:spTree>
    <p:extLst>
      <p:ext uri="{BB962C8B-B14F-4D97-AF65-F5344CB8AC3E}">
        <p14:creationId xmlns:p14="http://schemas.microsoft.com/office/powerpoint/2010/main" val="243965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hangingPunct="0"/>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27</a:t>
            </a:fld>
            <a:endParaRPr lang="fr-FR"/>
          </a:p>
        </p:txBody>
      </p:sp>
    </p:spTree>
    <p:extLst>
      <p:ext uri="{BB962C8B-B14F-4D97-AF65-F5344CB8AC3E}">
        <p14:creationId xmlns:p14="http://schemas.microsoft.com/office/powerpoint/2010/main" val="2504325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28</a:t>
            </a:fld>
            <a:endParaRPr lang="fr-FR"/>
          </a:p>
        </p:txBody>
      </p:sp>
    </p:spTree>
    <p:extLst>
      <p:ext uri="{BB962C8B-B14F-4D97-AF65-F5344CB8AC3E}">
        <p14:creationId xmlns:p14="http://schemas.microsoft.com/office/powerpoint/2010/main" val="2212673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hangingPunct="0"/>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29</a:t>
            </a:fld>
            <a:endParaRPr lang="fr-FR"/>
          </a:p>
        </p:txBody>
      </p:sp>
    </p:spTree>
    <p:extLst>
      <p:ext uri="{BB962C8B-B14F-4D97-AF65-F5344CB8AC3E}">
        <p14:creationId xmlns:p14="http://schemas.microsoft.com/office/powerpoint/2010/main" val="96719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hangingPunct="0"/>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3</a:t>
            </a:fld>
            <a:endParaRPr lang="fr-FR"/>
          </a:p>
        </p:txBody>
      </p:sp>
    </p:spTree>
    <p:extLst>
      <p:ext uri="{BB962C8B-B14F-4D97-AF65-F5344CB8AC3E}">
        <p14:creationId xmlns:p14="http://schemas.microsoft.com/office/powerpoint/2010/main" val="2596631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effectLst/>
                <a:latin typeface="+mn-lt"/>
                <a:ea typeface="Times New Roman" panose="02020603050405020304" pitchFamily="18" charset="0"/>
              </a:rPr>
              <a:t>Je donne la parole à Patrick qui va procéder à l’élection des membres du conseil d’administration</a:t>
            </a: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Nous allons procéder au vote de la résolution qui s’affiche (sur l’écran dans la salle).</a:t>
            </a:r>
            <a:endParaRPr lang="fr-FR" sz="1800" dirty="0">
              <a:effectLst/>
              <a:latin typeface="Arial" panose="020B0604020202020204" pitchFamily="34" charset="0"/>
              <a:ea typeface="Times New Roman" panose="02020603050405020304" pitchFamily="18" charset="0"/>
            </a:endParaRPr>
          </a:p>
          <a:p>
            <a:pPr algn="just"/>
            <a:r>
              <a:rPr lang="fr-FR" sz="1800" dirty="0">
                <a:solidFill>
                  <a:srgbClr val="0070C0"/>
                </a:solidFill>
                <a:effectLst/>
                <a:latin typeface="Calibri" panose="020F0502020204030204" pitchFamily="34" charset="0"/>
                <a:ea typeface="Times New Roman" panose="02020603050405020304" pitchFamily="18" charset="0"/>
              </a:rPr>
              <a:t>Nous allons procéder à l’élection des sociétaires de la Caisse qui vous représenteront au sein du Conseil d’administration.</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Seuls les sociétaires qui ont un carton et qui n’ont donc pas déjà voté peuvent voter.</a:t>
            </a:r>
            <a:endParaRPr lang="fr-FR" sz="1800" dirty="0">
              <a:effectLst/>
              <a:latin typeface="Times New Roman" panose="02020603050405020304" pitchFamily="18" charset="0"/>
              <a:ea typeface="Times New Roman" panose="02020603050405020304" pitchFamily="18" charset="0"/>
            </a:endParaRPr>
          </a:p>
          <a:p>
            <a:pPr algn="just"/>
            <a:r>
              <a:rPr lang="fr-FR" sz="1200" kern="1200" dirty="0">
                <a:effectLst/>
                <a:latin typeface="+mn-lt"/>
                <a:ea typeface="Times New Roman" panose="02020603050405020304" pitchFamily="18" charset="0"/>
              </a:rPr>
              <a:t>Election de M </a:t>
            </a:r>
            <a:r>
              <a:rPr lang="fr-FR" sz="1200" b="1" kern="1200" dirty="0">
                <a:effectLst/>
                <a:latin typeface="+mn-lt"/>
                <a:ea typeface="Times New Roman" panose="02020603050405020304" pitchFamily="18" charset="0"/>
              </a:rPr>
              <a:t>Teston</a:t>
            </a:r>
            <a:endParaRPr lang="fr-FR" sz="1200" b="1"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p>
          <a:p>
            <a:pPr marL="342900" lvl="0" indent="-342900" algn="just">
              <a:buFont typeface="Calibri" panose="020F0502020204030204" pitchFamily="34" charset="0"/>
              <a:buChar char="-"/>
            </a:pPr>
            <a:endParaRPr lang="fr-FR" sz="1200" kern="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 </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Nous passons à l’élection de M/Mme …</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endParaRPr lang="fr-FR" sz="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endParaRPr lang="fr-FR" sz="1200" dirty="0">
              <a:effectLst/>
              <a:latin typeface="+mn-lt"/>
              <a:ea typeface="Times New Roman" panose="02020603050405020304" pitchFamily="18" charset="0"/>
              <a:cs typeface="Times New Roman" panose="02020603050405020304" pitchFamily="18" charset="0"/>
            </a:endParaRPr>
          </a:p>
          <a:p>
            <a:pPr algn="just"/>
            <a:r>
              <a:rPr lang="fr-FR" sz="1100" i="1" dirty="0">
                <a:latin typeface="+mn-lt"/>
              </a:rPr>
              <a:t>(le directeur ajoute aux votes réalisés dans la BAD</a:t>
            </a:r>
            <a:r>
              <a:rPr lang="fr-FR" sz="1100" i="1" baseline="0" dirty="0">
                <a:latin typeface="+mn-lt"/>
              </a:rPr>
              <a:t> et en Caisse, repris </a:t>
            </a:r>
            <a:r>
              <a:rPr lang="fr-FR" sz="1100" i="1" dirty="0">
                <a:latin typeface="+mn-lt"/>
              </a:rPr>
              <a:t>sur la feuille éditée à partir de INVIT, les votes contre/abstention/pour,</a:t>
            </a:r>
            <a:r>
              <a:rPr lang="fr-FR" sz="1100" i="1" baseline="0" dirty="0">
                <a:latin typeface="+mn-lt"/>
              </a:rPr>
              <a:t> réalisés dans la salle et le total. </a:t>
            </a:r>
          </a:p>
          <a:p>
            <a:pPr algn="just"/>
            <a:r>
              <a:rPr lang="fr-FR" sz="1100" i="1" baseline="0" dirty="0">
                <a:latin typeface="+mn-lt"/>
              </a:rPr>
              <a:t>Il reportera les jours suivants ces résultats dans INVIT, ils seront ainsi repris dans la BAD pour que les sociétaires puissent trouver les résultats des votes globaux à l’AG).</a:t>
            </a:r>
            <a:endParaRPr lang="fr-FR" sz="1100" i="1" dirty="0">
              <a:latin typeface="+mn-lt"/>
            </a:endParaRPr>
          </a:p>
          <a:p>
            <a:pPr algn="just"/>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30</a:t>
            </a:fld>
            <a:endParaRPr lang="fr-FR"/>
          </a:p>
        </p:txBody>
      </p:sp>
    </p:spTree>
    <p:extLst>
      <p:ext uri="{BB962C8B-B14F-4D97-AF65-F5344CB8AC3E}">
        <p14:creationId xmlns:p14="http://schemas.microsoft.com/office/powerpoint/2010/main" val="805667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effectLst/>
                <a:latin typeface="+mn-lt"/>
                <a:ea typeface="Times New Roman" panose="02020603050405020304" pitchFamily="18" charset="0"/>
              </a:rPr>
              <a:t>Elections des membres du Conseil d’administration</a:t>
            </a:r>
            <a:endParaRPr lang="fr-FR" sz="1200" dirty="0">
              <a:effectLst/>
              <a:latin typeface="+mn-lt"/>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Nous allons procéder au vote de la résolution qui s’affiche (sur l’écran dans la salle).</a:t>
            </a:r>
            <a:endParaRPr lang="fr-FR" sz="1800" dirty="0">
              <a:effectLst/>
              <a:latin typeface="Arial" panose="020B0604020202020204" pitchFamily="34" charset="0"/>
              <a:ea typeface="Times New Roman" panose="02020603050405020304" pitchFamily="18" charset="0"/>
            </a:endParaRPr>
          </a:p>
          <a:p>
            <a:pPr algn="just"/>
            <a:r>
              <a:rPr lang="fr-FR" sz="1800" dirty="0">
                <a:solidFill>
                  <a:srgbClr val="0070C0"/>
                </a:solidFill>
                <a:effectLst/>
                <a:latin typeface="Calibri" panose="020F0502020204030204" pitchFamily="34" charset="0"/>
                <a:ea typeface="Times New Roman" panose="02020603050405020304" pitchFamily="18" charset="0"/>
              </a:rPr>
              <a:t>Nous allons procéder à l’élection des sociétaires de la Caisse qui vous représenteront au sein du Conseil d’administration.</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Seuls les sociétaires qui ont un carton et qui n’ont donc pas déjà voté peuvent voter.</a:t>
            </a:r>
            <a:endParaRPr lang="fr-FR" sz="1800" dirty="0">
              <a:effectLst/>
              <a:latin typeface="Times New Roman" panose="02020603050405020304" pitchFamily="18" charset="0"/>
              <a:ea typeface="Times New Roman" panose="02020603050405020304" pitchFamily="18" charset="0"/>
            </a:endParaRPr>
          </a:p>
          <a:p>
            <a:pPr algn="just"/>
            <a:r>
              <a:rPr lang="fr-FR" sz="1200" kern="1200" dirty="0">
                <a:effectLst/>
                <a:latin typeface="+mn-lt"/>
                <a:ea typeface="Times New Roman" panose="02020603050405020304" pitchFamily="18" charset="0"/>
              </a:rPr>
              <a:t>Election de Mme </a:t>
            </a:r>
            <a:r>
              <a:rPr lang="fr-FR" sz="1200" b="1" kern="1200" dirty="0">
                <a:effectLst/>
                <a:latin typeface="+mn-lt"/>
                <a:ea typeface="Times New Roman" panose="02020603050405020304" pitchFamily="18" charset="0"/>
              </a:rPr>
              <a:t>Boisseaux</a:t>
            </a:r>
            <a:endParaRPr lang="fr-FR" sz="1200" b="1"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p>
          <a:p>
            <a:pPr marL="342900" lvl="0" indent="-342900" algn="just">
              <a:buFont typeface="Calibri" panose="020F0502020204030204" pitchFamily="34" charset="0"/>
              <a:buChar char="-"/>
            </a:pPr>
            <a:endParaRPr lang="fr-FR" sz="1200" kern="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 </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Nous passons à l’élection de M/Mme …</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endParaRPr lang="fr-FR" sz="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endParaRPr lang="fr-FR" sz="1200" dirty="0">
              <a:effectLst/>
              <a:latin typeface="+mn-lt"/>
              <a:ea typeface="Times New Roman" panose="02020603050405020304" pitchFamily="18" charset="0"/>
              <a:cs typeface="Times New Roman" panose="02020603050405020304" pitchFamily="18" charset="0"/>
            </a:endParaRPr>
          </a:p>
          <a:p>
            <a:pPr algn="just"/>
            <a:r>
              <a:rPr lang="fr-FR" sz="1100" i="1" dirty="0">
                <a:latin typeface="+mn-lt"/>
              </a:rPr>
              <a:t>(le directeur ajoute aux votes réalisés dans la BAD</a:t>
            </a:r>
            <a:r>
              <a:rPr lang="fr-FR" sz="1100" i="1" baseline="0" dirty="0">
                <a:latin typeface="+mn-lt"/>
              </a:rPr>
              <a:t> et en Caisse, repris </a:t>
            </a:r>
            <a:r>
              <a:rPr lang="fr-FR" sz="1100" i="1" dirty="0">
                <a:latin typeface="+mn-lt"/>
              </a:rPr>
              <a:t>sur la feuille éditée à partir de INVIT, les votes contre/abstention/pour,</a:t>
            </a:r>
            <a:r>
              <a:rPr lang="fr-FR" sz="1100" i="1" baseline="0" dirty="0">
                <a:latin typeface="+mn-lt"/>
              </a:rPr>
              <a:t> réalisés dans la salle et le total. </a:t>
            </a:r>
          </a:p>
          <a:p>
            <a:pPr algn="just"/>
            <a:r>
              <a:rPr lang="fr-FR" sz="1100" i="1" baseline="0" dirty="0">
                <a:latin typeface="+mn-lt"/>
              </a:rPr>
              <a:t>Il reportera les jours suivants ces résultats dans INVIT, ils seront ainsi repris dans la BAD pour que les sociétaires puissent trouver les résultats des votes globaux à l’AG).</a:t>
            </a:r>
            <a:endParaRPr lang="fr-FR" sz="1100" i="1" dirty="0">
              <a:latin typeface="+mn-lt"/>
            </a:endParaRPr>
          </a:p>
          <a:p>
            <a:pPr algn="just"/>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31</a:t>
            </a:fld>
            <a:endParaRPr lang="fr-FR"/>
          </a:p>
        </p:txBody>
      </p:sp>
    </p:spTree>
    <p:extLst>
      <p:ext uri="{BB962C8B-B14F-4D97-AF65-F5344CB8AC3E}">
        <p14:creationId xmlns:p14="http://schemas.microsoft.com/office/powerpoint/2010/main" val="2850727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effectLst/>
                <a:latin typeface="+mn-lt"/>
                <a:ea typeface="Times New Roman" panose="02020603050405020304" pitchFamily="18" charset="0"/>
              </a:rPr>
              <a:t>Elections des membres du Conseil d’administration</a:t>
            </a:r>
            <a:endParaRPr lang="fr-FR" sz="1200" dirty="0">
              <a:effectLst/>
              <a:latin typeface="+mn-lt"/>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Nous allons procéder au vote de la résolution qui s’affiche (sur l’écran dans la salle).</a:t>
            </a:r>
            <a:endParaRPr lang="fr-FR" sz="1800" dirty="0">
              <a:effectLst/>
              <a:latin typeface="Arial" panose="020B0604020202020204" pitchFamily="34" charset="0"/>
              <a:ea typeface="Times New Roman" panose="02020603050405020304" pitchFamily="18" charset="0"/>
            </a:endParaRPr>
          </a:p>
          <a:p>
            <a:pPr algn="just"/>
            <a:r>
              <a:rPr lang="fr-FR" sz="1800" dirty="0">
                <a:solidFill>
                  <a:srgbClr val="0070C0"/>
                </a:solidFill>
                <a:effectLst/>
                <a:latin typeface="Calibri" panose="020F0502020204030204" pitchFamily="34" charset="0"/>
                <a:ea typeface="Times New Roman" panose="02020603050405020304" pitchFamily="18" charset="0"/>
              </a:rPr>
              <a:t>Nous allons procéder à l’élection des sociétaires de la Caisse qui vous représenteront au sein du Conseil d’administration.</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Seuls les sociétaires qui ont un carton et qui n’ont donc pas déjà voté peuvent voter.</a:t>
            </a:r>
            <a:endParaRPr lang="fr-FR" sz="1800" dirty="0">
              <a:effectLst/>
              <a:latin typeface="Times New Roman" panose="02020603050405020304" pitchFamily="18" charset="0"/>
              <a:ea typeface="Times New Roman" panose="02020603050405020304" pitchFamily="18" charset="0"/>
            </a:endParaRPr>
          </a:p>
          <a:p>
            <a:pPr algn="just"/>
            <a:r>
              <a:rPr lang="fr-FR" sz="1200" kern="1200" dirty="0">
                <a:effectLst/>
                <a:latin typeface="+mn-lt"/>
                <a:ea typeface="Times New Roman" panose="02020603050405020304" pitchFamily="18" charset="0"/>
              </a:rPr>
              <a:t>Election de Mme </a:t>
            </a:r>
            <a:r>
              <a:rPr lang="fr-FR" sz="1200" b="1" kern="1200" dirty="0" err="1">
                <a:effectLst/>
                <a:latin typeface="+mn-lt"/>
                <a:ea typeface="Times New Roman" panose="02020603050405020304" pitchFamily="18" charset="0"/>
              </a:rPr>
              <a:t>Caravati</a:t>
            </a:r>
            <a:endParaRPr lang="fr-FR" sz="1200" b="1"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p>
          <a:p>
            <a:pPr marL="342900" lvl="0" indent="-342900" algn="just">
              <a:buFont typeface="Calibri" panose="020F0502020204030204" pitchFamily="34" charset="0"/>
              <a:buChar char="-"/>
            </a:pPr>
            <a:endParaRPr lang="fr-FR" sz="1200" kern="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 </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Nous passons à l’élection de M/Mme …</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endParaRPr lang="fr-FR" sz="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endParaRPr lang="fr-FR" sz="1200" dirty="0">
              <a:effectLst/>
              <a:latin typeface="+mn-lt"/>
              <a:ea typeface="Times New Roman" panose="02020603050405020304" pitchFamily="18" charset="0"/>
              <a:cs typeface="Times New Roman" panose="02020603050405020304" pitchFamily="18" charset="0"/>
            </a:endParaRPr>
          </a:p>
          <a:p>
            <a:pPr algn="just"/>
            <a:r>
              <a:rPr lang="fr-FR" sz="1100" i="1" dirty="0">
                <a:latin typeface="+mn-lt"/>
              </a:rPr>
              <a:t>(le directeur ajoute aux votes réalisés dans la BAD</a:t>
            </a:r>
            <a:r>
              <a:rPr lang="fr-FR" sz="1100" i="1" baseline="0" dirty="0">
                <a:latin typeface="+mn-lt"/>
              </a:rPr>
              <a:t> et en Caisse, repris </a:t>
            </a:r>
            <a:r>
              <a:rPr lang="fr-FR" sz="1100" i="1" dirty="0">
                <a:latin typeface="+mn-lt"/>
              </a:rPr>
              <a:t>sur la feuille éditée à partir de INVIT, les votes contre/abstention/pour,</a:t>
            </a:r>
            <a:r>
              <a:rPr lang="fr-FR" sz="1100" i="1" baseline="0" dirty="0">
                <a:latin typeface="+mn-lt"/>
              </a:rPr>
              <a:t> réalisés dans la salle et le total. </a:t>
            </a:r>
          </a:p>
          <a:p>
            <a:pPr algn="just"/>
            <a:r>
              <a:rPr lang="fr-FR" sz="1100" i="1" baseline="0" dirty="0">
                <a:latin typeface="+mn-lt"/>
              </a:rPr>
              <a:t>Il reportera les jours suivants ces résultats dans INVIT, ils seront ainsi repris dans la BAD pour que les sociétaires puissent trouver les résultats des votes globaux à l’AG).</a:t>
            </a:r>
            <a:endParaRPr lang="fr-FR" sz="1100" i="1" dirty="0">
              <a:latin typeface="+mn-lt"/>
            </a:endParaRPr>
          </a:p>
          <a:p>
            <a:pPr algn="just"/>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32</a:t>
            </a:fld>
            <a:endParaRPr lang="fr-FR"/>
          </a:p>
        </p:txBody>
      </p:sp>
    </p:spTree>
    <p:extLst>
      <p:ext uri="{BB962C8B-B14F-4D97-AF65-F5344CB8AC3E}">
        <p14:creationId xmlns:p14="http://schemas.microsoft.com/office/powerpoint/2010/main" val="913197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effectLst/>
                <a:latin typeface="+mn-lt"/>
                <a:ea typeface="Times New Roman" panose="02020603050405020304" pitchFamily="18" charset="0"/>
              </a:rPr>
              <a:t>Elections des membres du Conseil d’administration</a:t>
            </a:r>
            <a:endParaRPr lang="fr-FR" sz="1200" dirty="0">
              <a:effectLst/>
              <a:latin typeface="+mn-lt"/>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Nous allons procéder au vote de la résolution qui s’affiche (sur l’écran dans la salle).</a:t>
            </a:r>
            <a:endParaRPr lang="fr-FR" sz="1800" dirty="0">
              <a:effectLst/>
              <a:latin typeface="Arial" panose="020B0604020202020204" pitchFamily="34" charset="0"/>
              <a:ea typeface="Times New Roman" panose="02020603050405020304" pitchFamily="18" charset="0"/>
            </a:endParaRPr>
          </a:p>
          <a:p>
            <a:pPr algn="just"/>
            <a:r>
              <a:rPr lang="fr-FR" sz="1800" dirty="0">
                <a:solidFill>
                  <a:srgbClr val="0070C0"/>
                </a:solidFill>
                <a:effectLst/>
                <a:latin typeface="Calibri" panose="020F0502020204030204" pitchFamily="34" charset="0"/>
                <a:ea typeface="Times New Roman" panose="02020603050405020304" pitchFamily="18" charset="0"/>
              </a:rPr>
              <a:t>Nous allons procéder à l’élection des sociétaires de la Caisse qui vous représenteront au sein du Conseil d’administration.</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Seuls les sociétaires qui ont un carton et qui n’ont donc pas déjà voté peuvent voter.</a:t>
            </a:r>
            <a:endParaRPr lang="fr-FR" sz="1800" dirty="0">
              <a:effectLst/>
              <a:latin typeface="Times New Roman" panose="02020603050405020304" pitchFamily="18" charset="0"/>
              <a:ea typeface="Times New Roman" panose="02020603050405020304" pitchFamily="18" charset="0"/>
            </a:endParaRPr>
          </a:p>
          <a:p>
            <a:pPr algn="just"/>
            <a:r>
              <a:rPr lang="fr-FR" sz="1200" kern="1200" dirty="0">
                <a:effectLst/>
                <a:latin typeface="+mn-lt"/>
                <a:ea typeface="Times New Roman" panose="02020603050405020304" pitchFamily="18" charset="0"/>
              </a:rPr>
              <a:t>Election de Mme </a:t>
            </a:r>
            <a:r>
              <a:rPr lang="fr-FR" sz="1200" b="1" kern="1200" dirty="0" err="1">
                <a:effectLst/>
                <a:latin typeface="+mn-lt"/>
                <a:ea typeface="Times New Roman" panose="02020603050405020304" pitchFamily="18" charset="0"/>
              </a:rPr>
              <a:t>Mauffrey</a:t>
            </a:r>
            <a:endParaRPr lang="fr-FR" sz="1200" b="1"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p>
          <a:p>
            <a:pPr marL="342900" lvl="0" indent="-342900" algn="just">
              <a:buFont typeface="Calibri" panose="020F0502020204030204" pitchFamily="34" charset="0"/>
              <a:buChar char="-"/>
            </a:pPr>
            <a:endParaRPr lang="fr-FR" sz="1200" kern="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 </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Nous passons à l’élection de M/Mme …</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endParaRPr lang="fr-FR" sz="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endParaRPr lang="fr-FR" sz="1200" dirty="0">
              <a:effectLst/>
              <a:latin typeface="+mn-lt"/>
              <a:ea typeface="Times New Roman" panose="02020603050405020304" pitchFamily="18" charset="0"/>
              <a:cs typeface="Times New Roman" panose="02020603050405020304" pitchFamily="18" charset="0"/>
            </a:endParaRPr>
          </a:p>
          <a:p>
            <a:pPr algn="just"/>
            <a:r>
              <a:rPr lang="fr-FR" sz="1100" i="1" dirty="0">
                <a:latin typeface="+mn-lt"/>
              </a:rPr>
              <a:t>(le directeur ajoute aux votes réalisés dans la BAD</a:t>
            </a:r>
            <a:r>
              <a:rPr lang="fr-FR" sz="1100" i="1" baseline="0" dirty="0">
                <a:latin typeface="+mn-lt"/>
              </a:rPr>
              <a:t> et en Caisse, repris </a:t>
            </a:r>
            <a:r>
              <a:rPr lang="fr-FR" sz="1100" i="1" dirty="0">
                <a:latin typeface="+mn-lt"/>
              </a:rPr>
              <a:t>sur la feuille éditée à partir de INVIT, les votes contre/abstention/pour,</a:t>
            </a:r>
            <a:r>
              <a:rPr lang="fr-FR" sz="1100" i="1" baseline="0" dirty="0">
                <a:latin typeface="+mn-lt"/>
              </a:rPr>
              <a:t> réalisés dans la salle et le total. </a:t>
            </a:r>
          </a:p>
          <a:p>
            <a:pPr algn="just"/>
            <a:r>
              <a:rPr lang="fr-FR" sz="1100" i="1" baseline="0" dirty="0">
                <a:latin typeface="+mn-lt"/>
              </a:rPr>
              <a:t>Il reportera les jours suivants ces résultats dans INVIT, ils seront ainsi repris dans la BAD pour que les sociétaires puissent trouver les résultats des votes globaux à l’AG).</a:t>
            </a:r>
            <a:endParaRPr lang="fr-FR" sz="1100" i="1" dirty="0">
              <a:latin typeface="+mn-lt"/>
            </a:endParaRPr>
          </a:p>
          <a:p>
            <a:pPr algn="just"/>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33</a:t>
            </a:fld>
            <a:endParaRPr lang="fr-FR"/>
          </a:p>
        </p:txBody>
      </p:sp>
    </p:spTree>
    <p:extLst>
      <p:ext uri="{BB962C8B-B14F-4D97-AF65-F5344CB8AC3E}">
        <p14:creationId xmlns:p14="http://schemas.microsoft.com/office/powerpoint/2010/main" val="1071073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effectLst/>
                <a:latin typeface="+mn-lt"/>
                <a:ea typeface="Times New Roman" panose="02020603050405020304" pitchFamily="18" charset="0"/>
              </a:rPr>
              <a:t>Elections des membres du Conseil d’administration</a:t>
            </a:r>
            <a:endParaRPr lang="fr-FR" sz="1200" dirty="0">
              <a:effectLst/>
              <a:latin typeface="+mn-lt"/>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Nous allons procéder au vote de la résolution qui s’affiche (sur l’écran dans la salle).</a:t>
            </a:r>
            <a:endParaRPr lang="fr-FR" sz="1800" dirty="0">
              <a:effectLst/>
              <a:latin typeface="Arial" panose="020B0604020202020204" pitchFamily="34" charset="0"/>
              <a:ea typeface="Times New Roman" panose="02020603050405020304" pitchFamily="18" charset="0"/>
            </a:endParaRPr>
          </a:p>
          <a:p>
            <a:pPr algn="just"/>
            <a:r>
              <a:rPr lang="fr-FR" sz="1800" dirty="0">
                <a:solidFill>
                  <a:srgbClr val="0070C0"/>
                </a:solidFill>
                <a:effectLst/>
                <a:latin typeface="Calibri" panose="020F0502020204030204" pitchFamily="34" charset="0"/>
                <a:ea typeface="Times New Roman" panose="02020603050405020304" pitchFamily="18" charset="0"/>
              </a:rPr>
              <a:t>Nous allons procéder à l’élection des sociétaires de la Caisse qui vous représenteront au sein du Conseil d’administration.</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Seuls les sociétaires qui ont un carton et qui n’ont donc pas déjà voté peuvent voter.</a:t>
            </a:r>
            <a:endParaRPr lang="fr-FR" sz="1800" dirty="0">
              <a:effectLst/>
              <a:latin typeface="Times New Roman" panose="02020603050405020304" pitchFamily="18" charset="0"/>
              <a:ea typeface="Times New Roman" panose="02020603050405020304" pitchFamily="18" charset="0"/>
            </a:endParaRPr>
          </a:p>
          <a:p>
            <a:pPr algn="just"/>
            <a:r>
              <a:rPr lang="fr-FR" sz="1200" kern="1200" dirty="0">
                <a:effectLst/>
                <a:latin typeface="+mn-lt"/>
                <a:ea typeface="Times New Roman" panose="02020603050405020304" pitchFamily="18" charset="0"/>
              </a:rPr>
              <a:t>Election de M </a:t>
            </a:r>
            <a:r>
              <a:rPr lang="fr-FR" sz="1200" b="1" kern="1200" dirty="0">
                <a:effectLst/>
                <a:latin typeface="+mn-lt"/>
                <a:ea typeface="Times New Roman" panose="02020603050405020304" pitchFamily="18" charset="0"/>
              </a:rPr>
              <a:t>Grosjean</a:t>
            </a:r>
            <a:endParaRPr lang="fr-FR" sz="1200" b="1"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p>
          <a:p>
            <a:pPr marL="342900" lvl="0" indent="-342900" algn="just">
              <a:buFont typeface="Calibri" panose="020F0502020204030204" pitchFamily="34" charset="0"/>
              <a:buChar char="-"/>
            </a:pPr>
            <a:endParaRPr lang="fr-FR" sz="1200" kern="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 </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Nous passons à l’élection de M/Mme …</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endParaRPr lang="fr-FR" sz="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endParaRPr lang="fr-FR" sz="1200" dirty="0">
              <a:effectLst/>
              <a:latin typeface="+mn-lt"/>
              <a:ea typeface="Times New Roman" panose="02020603050405020304" pitchFamily="18" charset="0"/>
              <a:cs typeface="Times New Roman" panose="02020603050405020304" pitchFamily="18" charset="0"/>
            </a:endParaRPr>
          </a:p>
          <a:p>
            <a:pPr algn="just"/>
            <a:r>
              <a:rPr lang="fr-FR" sz="1100" i="1" dirty="0">
                <a:latin typeface="+mn-lt"/>
              </a:rPr>
              <a:t>(le directeur ajoute aux votes réalisés dans la BAD</a:t>
            </a:r>
            <a:r>
              <a:rPr lang="fr-FR" sz="1100" i="1" baseline="0" dirty="0">
                <a:latin typeface="+mn-lt"/>
              </a:rPr>
              <a:t> et en Caisse, repris </a:t>
            </a:r>
            <a:r>
              <a:rPr lang="fr-FR" sz="1100" i="1" dirty="0">
                <a:latin typeface="+mn-lt"/>
              </a:rPr>
              <a:t>sur la feuille éditée à partir de INVIT, les votes contre/abstention/pour,</a:t>
            </a:r>
            <a:r>
              <a:rPr lang="fr-FR" sz="1100" i="1" baseline="0" dirty="0">
                <a:latin typeface="+mn-lt"/>
              </a:rPr>
              <a:t> réalisés dans la salle et le total. </a:t>
            </a:r>
          </a:p>
          <a:p>
            <a:pPr algn="just"/>
            <a:r>
              <a:rPr lang="fr-FR" sz="1100" i="1" baseline="0" dirty="0">
                <a:latin typeface="+mn-lt"/>
              </a:rPr>
              <a:t>Il reportera les jours suivants ces résultats dans INVIT, ils seront ainsi repris dans la BAD pour que les sociétaires puissent trouver les résultats des votes globaux à l’AG).</a:t>
            </a:r>
            <a:endParaRPr lang="fr-FR" sz="1100" i="1" dirty="0">
              <a:latin typeface="+mn-lt"/>
            </a:endParaRPr>
          </a:p>
          <a:p>
            <a:pPr algn="just"/>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34</a:t>
            </a:fld>
            <a:endParaRPr lang="fr-FR"/>
          </a:p>
        </p:txBody>
      </p:sp>
    </p:spTree>
    <p:extLst>
      <p:ext uri="{BB962C8B-B14F-4D97-AF65-F5344CB8AC3E}">
        <p14:creationId xmlns:p14="http://schemas.microsoft.com/office/powerpoint/2010/main" val="1678609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hangingPunct="0"/>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35</a:t>
            </a:fld>
            <a:endParaRPr lang="fr-FR"/>
          </a:p>
        </p:txBody>
      </p:sp>
    </p:spTree>
    <p:extLst>
      <p:ext uri="{BB962C8B-B14F-4D97-AF65-F5344CB8AC3E}">
        <p14:creationId xmlns:p14="http://schemas.microsoft.com/office/powerpoint/2010/main" val="2708761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effectLst/>
                <a:latin typeface="+mn-lt"/>
                <a:ea typeface="Times New Roman" panose="02020603050405020304" pitchFamily="18" charset="0"/>
              </a:rPr>
              <a:t>Je donne la parole à Yves qui va procéder à l’élection des membres du conseil de surveillance</a:t>
            </a:r>
          </a:p>
          <a:p>
            <a:pPr algn="just"/>
            <a:r>
              <a:rPr lang="fr-FR" sz="1800" dirty="0">
                <a:solidFill>
                  <a:srgbClr val="0070C0"/>
                </a:solidFill>
                <a:effectLst/>
                <a:latin typeface="Calibri" panose="020F0502020204030204" pitchFamily="34" charset="0"/>
                <a:ea typeface="Times New Roman" panose="02020603050405020304" pitchFamily="18" charset="0"/>
              </a:rPr>
              <a:t>Nous allons procéder à l’élection des sociétaires de la Caisse qui vous représenteront au sein du Conseil de surveillance.</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Seuls les sociétaires qui ont un carton et qui n’ont donc pas déjà voté peuvent voter.</a:t>
            </a:r>
            <a:endParaRPr lang="fr-FR" sz="1800" dirty="0">
              <a:effectLst/>
              <a:latin typeface="Times New Roman" panose="02020603050405020304" pitchFamily="18" charset="0"/>
              <a:ea typeface="Times New Roman" panose="02020603050405020304" pitchFamily="18" charset="0"/>
            </a:endParaRPr>
          </a:p>
          <a:p>
            <a:pPr algn="just"/>
            <a:r>
              <a:rPr lang="fr-FR" sz="1200" kern="1200" dirty="0">
                <a:effectLst/>
                <a:latin typeface="+mn-lt"/>
                <a:ea typeface="Times New Roman" panose="02020603050405020304" pitchFamily="18" charset="0"/>
              </a:rPr>
              <a:t>Election de Mme </a:t>
            </a:r>
            <a:r>
              <a:rPr lang="fr-FR" sz="1200" b="1" kern="1200" dirty="0" err="1">
                <a:effectLst/>
                <a:latin typeface="+mn-lt"/>
                <a:ea typeface="Times New Roman" panose="02020603050405020304" pitchFamily="18" charset="0"/>
              </a:rPr>
              <a:t>Jeanroy</a:t>
            </a:r>
            <a:endParaRPr lang="fr-FR" sz="1200" b="1"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p>
          <a:p>
            <a:pPr marL="342900" lvl="0" indent="-342900" algn="just">
              <a:buFont typeface="Calibri" panose="020F0502020204030204" pitchFamily="34" charset="0"/>
              <a:buChar char="-"/>
            </a:pPr>
            <a:endParaRPr lang="fr-FR" sz="1200" kern="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 / unanimité</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 </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Nous passons à l’élection de M/Mme …</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endParaRPr lang="fr-FR" sz="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 / unanimité</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endParaRPr lang="fr-FR" sz="1200" dirty="0">
              <a:effectLst/>
              <a:latin typeface="+mn-lt"/>
              <a:ea typeface="Times New Roman" panose="02020603050405020304" pitchFamily="18" charset="0"/>
              <a:cs typeface="Times New Roman" panose="02020603050405020304" pitchFamily="18" charset="0"/>
            </a:endParaRPr>
          </a:p>
          <a:p>
            <a:pPr algn="just"/>
            <a:r>
              <a:rPr lang="fr-FR" sz="1100" i="1" dirty="0">
                <a:latin typeface="+mn-lt"/>
              </a:rPr>
              <a:t>(le directeur ajoute aux votes réalisés dans la BAD</a:t>
            </a:r>
            <a:r>
              <a:rPr lang="fr-FR" sz="1100" i="1" baseline="0" dirty="0">
                <a:latin typeface="+mn-lt"/>
              </a:rPr>
              <a:t> et en Caisse, repris </a:t>
            </a:r>
            <a:r>
              <a:rPr lang="fr-FR" sz="1100" i="1" dirty="0">
                <a:latin typeface="+mn-lt"/>
              </a:rPr>
              <a:t>sur la feuille éditée à partir de INVIT, les votes contre/abstention/pour,</a:t>
            </a:r>
            <a:r>
              <a:rPr lang="fr-FR" sz="1100" i="1" baseline="0" dirty="0">
                <a:latin typeface="+mn-lt"/>
              </a:rPr>
              <a:t> réalisés dans la salle et le total. </a:t>
            </a:r>
          </a:p>
          <a:p>
            <a:pPr algn="just"/>
            <a:r>
              <a:rPr lang="fr-FR" sz="1100" i="1" baseline="0" dirty="0">
                <a:latin typeface="+mn-lt"/>
              </a:rPr>
              <a:t>Il reportera les jours suivants ces résultats dans INVIT, ils seront ainsi repris dans la BAD pour que les sociétaires puissent trouver les résultats des votes globaux à l’AG).</a:t>
            </a:r>
            <a:endParaRPr lang="fr-FR" sz="1100" i="1" dirty="0">
              <a:latin typeface="+mn-lt"/>
            </a:endParaRPr>
          </a:p>
          <a:p>
            <a:pPr algn="just"/>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36</a:t>
            </a:fld>
            <a:endParaRPr lang="fr-FR"/>
          </a:p>
        </p:txBody>
      </p:sp>
    </p:spTree>
    <p:extLst>
      <p:ext uri="{BB962C8B-B14F-4D97-AF65-F5344CB8AC3E}">
        <p14:creationId xmlns:p14="http://schemas.microsoft.com/office/powerpoint/2010/main" val="3564343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effectLst/>
                <a:latin typeface="+mn-lt"/>
                <a:ea typeface="Times New Roman" panose="02020603050405020304" pitchFamily="18" charset="0"/>
              </a:rPr>
              <a:t>Elections des membres du Conseil de surveillance</a:t>
            </a:r>
            <a:endParaRPr lang="fr-FR" sz="1200" dirty="0">
              <a:effectLst/>
              <a:latin typeface="+mn-lt"/>
              <a:ea typeface="Times New Roman" panose="02020603050405020304" pitchFamily="18" charset="0"/>
            </a:endParaRPr>
          </a:p>
          <a:p>
            <a:pPr algn="just"/>
            <a:r>
              <a:rPr lang="fr-FR" sz="1800" dirty="0">
                <a:solidFill>
                  <a:srgbClr val="0070C0"/>
                </a:solidFill>
                <a:effectLst/>
                <a:latin typeface="Calibri" panose="020F0502020204030204" pitchFamily="34" charset="0"/>
                <a:ea typeface="Times New Roman" panose="02020603050405020304" pitchFamily="18" charset="0"/>
              </a:rPr>
              <a:t>Nous allons procéder à l’élection des sociétaires de la Caisse qui vous représenteront au sein du Conseil de surveillance.</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Seuls les sociétaires qui ont un carton et qui n’ont donc pas déjà voté peuvent voter.</a:t>
            </a:r>
            <a:endParaRPr lang="fr-FR" sz="1800" dirty="0">
              <a:effectLst/>
              <a:latin typeface="Times New Roman" panose="02020603050405020304" pitchFamily="18" charset="0"/>
              <a:ea typeface="Times New Roman" panose="02020603050405020304" pitchFamily="18" charset="0"/>
            </a:endParaRPr>
          </a:p>
          <a:p>
            <a:pPr algn="just"/>
            <a:r>
              <a:rPr lang="fr-FR" sz="1200" kern="1200" dirty="0">
                <a:effectLst/>
                <a:latin typeface="+mn-lt"/>
                <a:ea typeface="Times New Roman" panose="02020603050405020304" pitchFamily="18" charset="0"/>
              </a:rPr>
              <a:t>Election de Mme </a:t>
            </a:r>
            <a:r>
              <a:rPr lang="fr-FR" sz="1200" b="1" kern="1200" dirty="0">
                <a:effectLst/>
                <a:latin typeface="+mn-lt"/>
                <a:ea typeface="Times New Roman" panose="02020603050405020304" pitchFamily="18" charset="0"/>
              </a:rPr>
              <a:t>Mille</a:t>
            </a:r>
            <a:endParaRPr lang="fr-FR" sz="1200" b="1"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p>
          <a:p>
            <a:pPr marL="342900" lvl="0" indent="-342900" algn="just">
              <a:buFont typeface="Calibri" panose="020F0502020204030204" pitchFamily="34" charset="0"/>
              <a:buChar char="-"/>
            </a:pPr>
            <a:endParaRPr lang="fr-FR" sz="1200" kern="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 / unanimité</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 </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Nous passons à l’élection de M/Mme …</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endParaRPr lang="fr-FR" sz="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 / unanimité</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endParaRPr lang="fr-FR" sz="1200" dirty="0">
              <a:effectLst/>
              <a:latin typeface="+mn-lt"/>
              <a:ea typeface="Times New Roman" panose="02020603050405020304" pitchFamily="18" charset="0"/>
              <a:cs typeface="Times New Roman" panose="02020603050405020304" pitchFamily="18" charset="0"/>
            </a:endParaRPr>
          </a:p>
          <a:p>
            <a:pPr algn="just"/>
            <a:r>
              <a:rPr lang="fr-FR" sz="1100" i="1" dirty="0">
                <a:latin typeface="+mn-lt"/>
              </a:rPr>
              <a:t>(le directeur ajoute aux votes réalisés dans la BAD</a:t>
            </a:r>
            <a:r>
              <a:rPr lang="fr-FR" sz="1100" i="1" baseline="0" dirty="0">
                <a:latin typeface="+mn-lt"/>
              </a:rPr>
              <a:t> et en Caisse, repris </a:t>
            </a:r>
            <a:r>
              <a:rPr lang="fr-FR" sz="1100" i="1" dirty="0">
                <a:latin typeface="+mn-lt"/>
              </a:rPr>
              <a:t>sur la feuille éditée à partir de INVIT, les votes contre/abstention/pour,</a:t>
            </a:r>
            <a:r>
              <a:rPr lang="fr-FR" sz="1100" i="1" baseline="0" dirty="0">
                <a:latin typeface="+mn-lt"/>
              </a:rPr>
              <a:t> réalisés dans la salle et le total. </a:t>
            </a:r>
          </a:p>
          <a:p>
            <a:pPr algn="just"/>
            <a:r>
              <a:rPr lang="fr-FR" sz="1100" i="1" baseline="0" dirty="0">
                <a:latin typeface="+mn-lt"/>
              </a:rPr>
              <a:t>Il reportera les jours suivants ces résultats dans INVIT, ils seront ainsi repris dans la BAD pour que les sociétaires puissent trouver les résultats des votes globaux à l’AG).</a:t>
            </a:r>
            <a:endParaRPr lang="fr-FR" sz="1100" i="1" dirty="0">
              <a:latin typeface="+mn-lt"/>
            </a:endParaRPr>
          </a:p>
          <a:p>
            <a:pPr algn="just"/>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37</a:t>
            </a:fld>
            <a:endParaRPr lang="fr-FR"/>
          </a:p>
        </p:txBody>
      </p:sp>
    </p:spTree>
    <p:extLst>
      <p:ext uri="{BB962C8B-B14F-4D97-AF65-F5344CB8AC3E}">
        <p14:creationId xmlns:p14="http://schemas.microsoft.com/office/powerpoint/2010/main" val="1103886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effectLst/>
                <a:latin typeface="+mn-lt"/>
                <a:ea typeface="Times New Roman" panose="02020603050405020304" pitchFamily="18" charset="0"/>
              </a:rPr>
              <a:t>Elections des membres du Conseil de surveillance</a:t>
            </a:r>
            <a:endParaRPr lang="fr-FR" sz="1200" dirty="0">
              <a:effectLst/>
              <a:latin typeface="+mn-lt"/>
              <a:ea typeface="Times New Roman" panose="02020603050405020304" pitchFamily="18" charset="0"/>
            </a:endParaRPr>
          </a:p>
          <a:p>
            <a:pPr algn="just"/>
            <a:r>
              <a:rPr lang="fr-FR" sz="1800" dirty="0">
                <a:solidFill>
                  <a:srgbClr val="0070C0"/>
                </a:solidFill>
                <a:effectLst/>
                <a:latin typeface="Calibri" panose="020F0502020204030204" pitchFamily="34" charset="0"/>
                <a:ea typeface="Times New Roman" panose="02020603050405020304" pitchFamily="18" charset="0"/>
              </a:rPr>
              <a:t>Nous allons procéder à l’élection des sociétaires de la Caisse qui vous représenteront au sein du Conseil de surveillance.</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Seuls les sociétaires qui ont un carton et qui n’ont donc pas déjà voté peuvent voter.</a:t>
            </a:r>
            <a:endParaRPr lang="fr-FR" sz="1800" dirty="0">
              <a:effectLst/>
              <a:latin typeface="Times New Roman" panose="02020603050405020304" pitchFamily="18" charset="0"/>
              <a:ea typeface="Times New Roman" panose="02020603050405020304" pitchFamily="18" charset="0"/>
            </a:endParaRPr>
          </a:p>
          <a:p>
            <a:pPr algn="just"/>
            <a:r>
              <a:rPr lang="fr-FR" sz="1200" kern="1200" dirty="0">
                <a:effectLst/>
                <a:latin typeface="+mn-lt"/>
                <a:ea typeface="Times New Roman" panose="02020603050405020304" pitchFamily="18" charset="0"/>
              </a:rPr>
              <a:t>Election de Mme </a:t>
            </a:r>
            <a:r>
              <a:rPr lang="fr-FR" sz="1200" b="1" kern="1200" dirty="0">
                <a:effectLst/>
                <a:latin typeface="+mn-lt"/>
                <a:ea typeface="Times New Roman" panose="02020603050405020304" pitchFamily="18" charset="0"/>
              </a:rPr>
              <a:t>Rolin</a:t>
            </a:r>
            <a:endParaRPr lang="fr-FR" sz="1200" b="1"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p>
          <a:p>
            <a:pPr marL="342900" lvl="0" indent="-342900" algn="just">
              <a:buFont typeface="Calibri" panose="020F0502020204030204" pitchFamily="34" charset="0"/>
              <a:buChar char="-"/>
            </a:pPr>
            <a:endParaRPr lang="fr-FR" sz="1200" kern="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 / unanimité</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 </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Nous passons à l’élection de M/Mme …</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endParaRPr lang="fr-FR" sz="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 / unanimité</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endParaRPr lang="fr-FR" sz="1200" dirty="0">
              <a:effectLst/>
              <a:latin typeface="+mn-lt"/>
              <a:ea typeface="Times New Roman" panose="02020603050405020304" pitchFamily="18" charset="0"/>
              <a:cs typeface="Times New Roman" panose="02020603050405020304" pitchFamily="18" charset="0"/>
            </a:endParaRPr>
          </a:p>
          <a:p>
            <a:pPr algn="just"/>
            <a:r>
              <a:rPr lang="fr-FR" sz="1100" i="1" dirty="0">
                <a:latin typeface="+mn-lt"/>
              </a:rPr>
              <a:t>(le directeur ajoute aux votes réalisés dans la BAD</a:t>
            </a:r>
            <a:r>
              <a:rPr lang="fr-FR" sz="1100" i="1" baseline="0" dirty="0">
                <a:latin typeface="+mn-lt"/>
              </a:rPr>
              <a:t> et en Caisse, repris </a:t>
            </a:r>
            <a:r>
              <a:rPr lang="fr-FR" sz="1100" i="1" dirty="0">
                <a:latin typeface="+mn-lt"/>
              </a:rPr>
              <a:t>sur la feuille éditée à partir de INVIT, les votes contre/abstention/pour,</a:t>
            </a:r>
            <a:r>
              <a:rPr lang="fr-FR" sz="1100" i="1" baseline="0" dirty="0">
                <a:latin typeface="+mn-lt"/>
              </a:rPr>
              <a:t> réalisés dans la salle et le total. </a:t>
            </a:r>
          </a:p>
          <a:p>
            <a:pPr algn="just"/>
            <a:r>
              <a:rPr lang="fr-FR" sz="1100" i="1" baseline="0" dirty="0">
                <a:latin typeface="+mn-lt"/>
              </a:rPr>
              <a:t>Il reportera les jours suivants ces résultats dans INVIT, ils seront ainsi repris dans la BAD pour que les sociétaires puissent trouver les résultats des votes globaux à l’AG).</a:t>
            </a:r>
            <a:endParaRPr lang="fr-FR" sz="1100" i="1" dirty="0">
              <a:latin typeface="+mn-lt"/>
            </a:endParaRPr>
          </a:p>
          <a:p>
            <a:pPr algn="just"/>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38</a:t>
            </a:fld>
            <a:endParaRPr lang="fr-FR"/>
          </a:p>
        </p:txBody>
      </p:sp>
    </p:spTree>
    <p:extLst>
      <p:ext uri="{BB962C8B-B14F-4D97-AF65-F5344CB8AC3E}">
        <p14:creationId xmlns:p14="http://schemas.microsoft.com/office/powerpoint/2010/main" val="2160785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effectLst/>
                <a:latin typeface="+mn-lt"/>
                <a:ea typeface="Times New Roman" panose="02020603050405020304" pitchFamily="18" charset="0"/>
              </a:rPr>
              <a:t>Elections des membres du Conseil de surveillance</a:t>
            </a:r>
            <a:endParaRPr lang="fr-FR" sz="1200" dirty="0">
              <a:effectLst/>
              <a:latin typeface="+mn-lt"/>
              <a:ea typeface="Times New Roman" panose="02020603050405020304" pitchFamily="18" charset="0"/>
            </a:endParaRPr>
          </a:p>
          <a:p>
            <a:pPr algn="just"/>
            <a:r>
              <a:rPr lang="fr-FR" sz="1800" dirty="0">
                <a:solidFill>
                  <a:srgbClr val="0070C0"/>
                </a:solidFill>
                <a:effectLst/>
                <a:latin typeface="Calibri" panose="020F0502020204030204" pitchFamily="34" charset="0"/>
                <a:ea typeface="Times New Roman" panose="02020603050405020304" pitchFamily="18" charset="0"/>
              </a:rPr>
              <a:t>Nous allons procéder à l’élection des sociétaires de la Caisse qui vous représenteront au sein du Conseil de surveillance.</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Seuls les sociétaires qui ont un carton et qui n’ont donc pas déjà voté peuvent voter.</a:t>
            </a:r>
            <a:endParaRPr lang="fr-FR" sz="1800" dirty="0">
              <a:effectLst/>
              <a:latin typeface="Times New Roman" panose="02020603050405020304" pitchFamily="18" charset="0"/>
              <a:ea typeface="Times New Roman" panose="02020603050405020304" pitchFamily="18" charset="0"/>
            </a:endParaRPr>
          </a:p>
          <a:p>
            <a:pPr algn="just"/>
            <a:r>
              <a:rPr lang="fr-FR" sz="1200" kern="1200" dirty="0">
                <a:effectLst/>
                <a:latin typeface="+mn-lt"/>
                <a:ea typeface="Times New Roman" panose="02020603050405020304" pitchFamily="18" charset="0"/>
              </a:rPr>
              <a:t>Election de M </a:t>
            </a:r>
            <a:r>
              <a:rPr lang="fr-FR" sz="1200" b="1" kern="1200" dirty="0" err="1">
                <a:effectLst/>
                <a:latin typeface="+mn-lt"/>
                <a:ea typeface="Times New Roman" panose="02020603050405020304" pitchFamily="18" charset="0"/>
              </a:rPr>
              <a:t>Tuaillon</a:t>
            </a:r>
            <a:endParaRPr lang="fr-FR" sz="1200" b="1"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p>
          <a:p>
            <a:pPr marL="342900" lvl="0" indent="-342900" algn="just">
              <a:buFont typeface="Calibri" panose="020F0502020204030204" pitchFamily="34" charset="0"/>
              <a:buChar char="-"/>
            </a:pPr>
            <a:endParaRPr lang="fr-FR" sz="1200" kern="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 / unanimité</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 </a:t>
            </a:r>
            <a:endParaRPr lang="fr-FR" sz="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Nous passons à l’élection de M/Mme …</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est contre ?</a:t>
            </a:r>
            <a:endParaRPr lang="fr-FR" sz="1200" dirty="0">
              <a:effectLst/>
              <a:latin typeface="+mn-lt"/>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200" kern="1200" dirty="0">
                <a:effectLst/>
                <a:latin typeface="+mn-lt"/>
                <a:ea typeface="Times New Roman" panose="02020603050405020304" pitchFamily="18" charset="0"/>
                <a:cs typeface="Times New Roman" panose="02020603050405020304" pitchFamily="18" charset="0"/>
              </a:rPr>
              <a:t>Qui s’abstient ?</a:t>
            </a:r>
            <a:endParaRPr lang="fr-FR" sz="1200" dirty="0">
              <a:effectLst/>
              <a:latin typeface="+mn-lt"/>
              <a:ea typeface="Times New Roman" panose="02020603050405020304" pitchFamily="18" charset="0"/>
              <a:cs typeface="Times New Roman" panose="02020603050405020304" pitchFamily="18" charset="0"/>
            </a:endParaRPr>
          </a:p>
          <a:p>
            <a:pPr algn="just"/>
            <a:r>
              <a:rPr lang="fr-FR" sz="1200" kern="1200" dirty="0">
                <a:effectLst/>
                <a:latin typeface="+mn-lt"/>
                <a:ea typeface="Times New Roman" panose="02020603050405020304" pitchFamily="18" charset="0"/>
              </a:rPr>
              <a:t>M/ Mme… est élue à la majorité / unanimité</a:t>
            </a:r>
          </a:p>
          <a:p>
            <a:pPr algn="just"/>
            <a:endParaRPr lang="fr-FR" sz="1200" kern="1200" dirty="0">
              <a:effectLst/>
              <a:latin typeface="+mn-lt"/>
              <a:ea typeface="Times New Roman" panose="02020603050405020304" pitchFamily="18" charset="0"/>
            </a:endParaRPr>
          </a:p>
          <a:p>
            <a:pPr algn="just"/>
            <a:r>
              <a:rPr lang="fr-FR" sz="1200" kern="1200" dirty="0">
                <a:effectLst/>
                <a:latin typeface="+mn-lt"/>
                <a:ea typeface="Times New Roman" panose="02020603050405020304" pitchFamily="18" charset="0"/>
              </a:rPr>
              <a:t>Je repasse la parole à Yves pour le vote de la dernière résolution</a:t>
            </a:r>
            <a:endParaRPr lang="fr-FR" sz="1200" dirty="0">
              <a:effectLst/>
              <a:latin typeface="+mn-lt"/>
              <a:ea typeface="Times New Roman" panose="02020603050405020304" pitchFamily="18" charset="0"/>
            </a:endParaRPr>
          </a:p>
          <a:p>
            <a:pPr marL="342900" lvl="0" indent="-342900" algn="just">
              <a:buFont typeface="Calibri" panose="020F0502020204030204" pitchFamily="34" charset="0"/>
              <a:buChar char="-"/>
            </a:pPr>
            <a:endParaRPr lang="fr-FR" sz="1200" dirty="0">
              <a:effectLst/>
              <a:latin typeface="+mn-lt"/>
              <a:ea typeface="Times New Roman" panose="02020603050405020304" pitchFamily="18" charset="0"/>
              <a:cs typeface="Times New Roman" panose="02020603050405020304" pitchFamily="18" charset="0"/>
            </a:endParaRPr>
          </a:p>
          <a:p>
            <a:pPr algn="just"/>
            <a:r>
              <a:rPr lang="fr-FR" sz="1100" i="1" dirty="0">
                <a:latin typeface="+mn-lt"/>
              </a:rPr>
              <a:t>(le directeur ajoute aux votes réalisés dans la BAD</a:t>
            </a:r>
            <a:r>
              <a:rPr lang="fr-FR" sz="1100" i="1" baseline="0" dirty="0">
                <a:latin typeface="+mn-lt"/>
              </a:rPr>
              <a:t> et en Caisse, repris </a:t>
            </a:r>
            <a:r>
              <a:rPr lang="fr-FR" sz="1100" i="1" dirty="0">
                <a:latin typeface="+mn-lt"/>
              </a:rPr>
              <a:t>sur la feuille éditée à partir de INVIT, les votes contre/abstention/pour,</a:t>
            </a:r>
            <a:r>
              <a:rPr lang="fr-FR" sz="1100" i="1" baseline="0" dirty="0">
                <a:latin typeface="+mn-lt"/>
              </a:rPr>
              <a:t> réalisés dans la salle et le total. </a:t>
            </a:r>
          </a:p>
          <a:p>
            <a:pPr algn="just"/>
            <a:r>
              <a:rPr lang="fr-FR" sz="1100" i="1" baseline="0" dirty="0">
                <a:latin typeface="+mn-lt"/>
              </a:rPr>
              <a:t>Il reportera les jours suivants ces résultats dans INVIT, ils seront ainsi repris dans la BAD pour que les sociétaires puissent trouver les résultats des votes globaux à l’AG).</a:t>
            </a:r>
            <a:endParaRPr lang="fr-FR" sz="1100" i="1" dirty="0">
              <a:latin typeface="+mn-lt"/>
            </a:endParaRPr>
          </a:p>
          <a:p>
            <a:pPr algn="just"/>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39</a:t>
            </a:fld>
            <a:endParaRPr lang="fr-FR"/>
          </a:p>
        </p:txBody>
      </p:sp>
    </p:spTree>
    <p:extLst>
      <p:ext uri="{BB962C8B-B14F-4D97-AF65-F5344CB8AC3E}">
        <p14:creationId xmlns:p14="http://schemas.microsoft.com/office/powerpoint/2010/main" val="1714408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hangingPunct="0"/>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4</a:t>
            </a:fld>
            <a:endParaRPr lang="fr-FR"/>
          </a:p>
        </p:txBody>
      </p:sp>
    </p:spTree>
    <p:extLst>
      <p:ext uri="{BB962C8B-B14F-4D97-AF65-F5344CB8AC3E}">
        <p14:creationId xmlns:p14="http://schemas.microsoft.com/office/powerpoint/2010/main" val="382876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hangingPunct="0"/>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40</a:t>
            </a:fld>
            <a:endParaRPr lang="fr-FR"/>
          </a:p>
        </p:txBody>
      </p:sp>
    </p:spTree>
    <p:extLst>
      <p:ext uri="{BB962C8B-B14F-4D97-AF65-F5344CB8AC3E}">
        <p14:creationId xmlns:p14="http://schemas.microsoft.com/office/powerpoint/2010/main" val="1967709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Pour terminer l’assemblée générale ordinaire, nous passons au vote de </a:t>
            </a:r>
            <a:r>
              <a:rPr lang="fr-FR" sz="1800" dirty="0">
                <a:solidFill>
                  <a:srgbClr val="0070C0"/>
                </a:solidFill>
                <a:effectLst/>
                <a:latin typeface="Arial" panose="020B0604020202020204" pitchFamily="34" charset="0"/>
                <a:ea typeface="Times New Roman" panose="02020603050405020304" pitchFamily="18" charset="0"/>
              </a:rPr>
              <a:t>cette résolution usuelle et purement formelle permet à une autre personne que le Président de l’assemblée générale d’effectuer les formalités légales consécutives à la réunion.</a:t>
            </a:r>
            <a:r>
              <a:rPr lang="fr-FR" sz="1800" dirty="0">
                <a:solidFill>
                  <a:srgbClr val="0070C0"/>
                </a:solidFill>
                <a:effectLst/>
                <a:latin typeface="Arial" panose="020B0604020202020204" pitchFamily="34" charset="0"/>
                <a:ea typeface="Times New Roman" panose="02020603050405020304" pitchFamily="18" charset="0"/>
                <a:cs typeface="Calibri" panose="020F0502020204030204" pitchFamily="34" charset="0"/>
              </a:rPr>
              <a:t>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 est contre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 s’abstient ?</a:t>
            </a:r>
            <a:endParaRPr lang="fr-FR" sz="1800" dirty="0">
              <a:effectLst/>
              <a:latin typeface="Arial" panose="020B0604020202020204" pitchFamily="34" charset="0"/>
              <a:ea typeface="Times New Roman" panose="02020603050405020304" pitchFamily="18" charset="0"/>
            </a:endParaRPr>
          </a:p>
          <a:p>
            <a:pPr algn="just"/>
            <a:r>
              <a:rPr lang="fr-FR" sz="1200" baseline="0" dirty="0"/>
              <a:t>La résolution est adoptée à la majorité</a:t>
            </a:r>
            <a:endParaRPr lang="fr-FR" sz="1200" b="0" dirty="0"/>
          </a:p>
          <a:p>
            <a:pPr algn="just"/>
            <a:endParaRPr lang="fr-FR" sz="1200" dirty="0"/>
          </a:p>
          <a:p>
            <a:pPr algn="just"/>
            <a:r>
              <a:rPr lang="fr-FR" sz="1100" i="1" dirty="0"/>
              <a:t>(le directeur ajoute aux votes réalisés dans la BAD</a:t>
            </a:r>
            <a:r>
              <a:rPr lang="fr-FR" sz="1100" i="1" baseline="0" dirty="0"/>
              <a:t> et en Caisse, repris </a:t>
            </a:r>
            <a:r>
              <a:rPr lang="fr-FR" sz="1100" i="1" dirty="0"/>
              <a:t>sur la feuille éditée à partir de INVIT, les votes contre/abstention/pour,</a:t>
            </a:r>
            <a:r>
              <a:rPr lang="fr-FR" sz="1100" i="1" baseline="0" dirty="0"/>
              <a:t> réalisés dans la salle et le total. </a:t>
            </a:r>
          </a:p>
          <a:p>
            <a:pPr algn="just"/>
            <a:r>
              <a:rPr lang="fr-FR" sz="1100" i="1" baseline="0" dirty="0"/>
              <a:t>Il reportera les jours suivants ces résultats dans INVIT, ils seront ainsi repris dans la BAD pour que les sociétaires puissent trouver les résultats des votes globaux à l’AG).</a:t>
            </a:r>
            <a:endParaRPr lang="fr-FR" sz="1100" i="1" dirty="0"/>
          </a:p>
          <a:p>
            <a:pPr algn="just"/>
            <a:endParaRPr lang="fr-FR" sz="1200" dirty="0"/>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41</a:t>
            </a:fld>
            <a:endParaRPr lang="fr-FR"/>
          </a:p>
        </p:txBody>
      </p:sp>
    </p:spTree>
    <p:extLst>
      <p:ext uri="{BB962C8B-B14F-4D97-AF65-F5344CB8AC3E}">
        <p14:creationId xmlns:p14="http://schemas.microsoft.com/office/powerpoint/2010/main" val="931917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200" dirty="0">
              <a:effectLst/>
              <a:latin typeface="Times New Roman" panose="02020603050405020304" pitchFamily="18" charset="0"/>
              <a:ea typeface="Times New Roman" panose="02020603050405020304" pitchFamily="18" charset="0"/>
            </a:endParaRPr>
          </a:p>
          <a:p>
            <a:pPr algn="just"/>
            <a:r>
              <a:rPr lang="fr-FR" dirty="0"/>
              <a:t>Je passe maintenant la parole à notre </a:t>
            </a:r>
            <a:r>
              <a:rPr lang="fr-FR" dirty="0" err="1"/>
              <a:t>inivité</a:t>
            </a:r>
            <a:r>
              <a:rPr lang="fr-FR" dirty="0"/>
              <a:t> d’honneur, Christophe SCHIELL</a:t>
            </a:r>
          </a:p>
          <a:p>
            <a:pPr algn="just"/>
            <a:endParaRPr lang="fr-FR" dirty="0"/>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42</a:t>
            </a:fld>
            <a:endParaRPr lang="fr-FR"/>
          </a:p>
        </p:txBody>
      </p:sp>
    </p:spTree>
    <p:extLst>
      <p:ext uri="{BB962C8B-B14F-4D97-AF65-F5344CB8AC3E}">
        <p14:creationId xmlns:p14="http://schemas.microsoft.com/office/powerpoint/2010/main" val="748054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000" dirty="0">
              <a:latin typeface="+mn-lt"/>
            </a:endParaRPr>
          </a:p>
        </p:txBody>
      </p:sp>
      <p:sp>
        <p:nvSpPr>
          <p:cNvPr id="4" name="Espace réservé du numéro de diapositive 3"/>
          <p:cNvSpPr>
            <a:spLocks noGrp="1"/>
          </p:cNvSpPr>
          <p:nvPr>
            <p:ph type="sldNum" sz="quarter" idx="5"/>
          </p:nvPr>
        </p:nvSpPr>
        <p:spPr/>
        <p:txBody>
          <a:bodyPr/>
          <a:lstStyle/>
          <a:p>
            <a:fld id="{3A32AC0F-1CCE-4541-AF54-581700FAA3B5}" type="slidenum">
              <a:rPr lang="fr-FR" smtClean="0"/>
              <a:t>43</a:t>
            </a:fld>
            <a:endParaRPr lang="fr-FR"/>
          </a:p>
        </p:txBody>
      </p:sp>
    </p:spTree>
    <p:extLst>
      <p:ext uri="{BB962C8B-B14F-4D97-AF65-F5344CB8AC3E}">
        <p14:creationId xmlns:p14="http://schemas.microsoft.com/office/powerpoint/2010/main" val="75490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hangingPunct="0"/>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44</a:t>
            </a:fld>
            <a:endParaRPr lang="fr-FR"/>
          </a:p>
        </p:txBody>
      </p:sp>
    </p:spTree>
    <p:extLst>
      <p:ext uri="{BB962C8B-B14F-4D97-AF65-F5344CB8AC3E}">
        <p14:creationId xmlns:p14="http://schemas.microsoft.com/office/powerpoint/2010/main" val="16791136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mn-lt"/>
                <a:ea typeface="Times New Roman" panose="02020603050405020304" pitchFamily="18" charset="0"/>
              </a:rPr>
              <a:t>L’ensemble des points à l’ordre du jour</a:t>
            </a:r>
            <a:r>
              <a:rPr lang="fr-FR" sz="1200" baseline="0" dirty="0">
                <a:effectLst/>
                <a:latin typeface="+mn-lt"/>
                <a:ea typeface="Times New Roman" panose="02020603050405020304" pitchFamily="18" charset="0"/>
              </a:rPr>
              <a:t> vous ont été présentés, je déclare </a:t>
            </a:r>
            <a:r>
              <a:rPr lang="fr-FR" sz="1200" dirty="0">
                <a:effectLst/>
                <a:latin typeface="+mn-lt"/>
                <a:ea typeface="Times New Roman" panose="02020603050405020304" pitchFamily="18" charset="0"/>
              </a:rPr>
              <a:t>l’Assemblée générale ordinaire close.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Je vous propose de passer à la partie conviviale en vous souhaitant une très bonne soirée à tous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45</a:t>
            </a:fld>
            <a:endParaRPr lang="fr-FR"/>
          </a:p>
        </p:txBody>
      </p:sp>
    </p:spTree>
    <p:extLst>
      <p:ext uri="{BB962C8B-B14F-4D97-AF65-F5344CB8AC3E}">
        <p14:creationId xmlns:p14="http://schemas.microsoft.com/office/powerpoint/2010/main" val="3340439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Afin de nous permettre d'ouvrir les travaux de cette assemblée je vais appeler 2 scrutateurs</a:t>
            </a:r>
            <a:endParaRPr lang="fr-FR" sz="1800" dirty="0">
              <a:effectLst/>
              <a:latin typeface="Arial" panose="020B0604020202020204" pitchFamily="34" charset="0"/>
              <a:ea typeface="Times New Roman" panose="02020603050405020304" pitchFamily="18" charset="0"/>
            </a:endParaRP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 / Mme </a:t>
            </a:r>
            <a:r>
              <a:rPr lang="fr-FR" sz="18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xxxxxxx</a:t>
            </a:r>
            <a:endParaRPr lang="fr-FR" sz="1800" b="1" dirty="0">
              <a:effectLst/>
              <a:latin typeface="Arial" panose="020B0604020202020204" pitchFamily="34" charset="0"/>
              <a:ea typeface="Times New Roman" panose="02020603050405020304" pitchFamily="18" charset="0"/>
            </a:endParaRP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 / Mme </a:t>
            </a:r>
            <a:r>
              <a:rPr lang="fr-FR" sz="18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xxxxxxx</a:t>
            </a:r>
            <a:endParaRPr lang="fr-FR" sz="1800" b="1" dirty="0">
              <a:effectLst/>
              <a:latin typeface="Arial" panose="020B0604020202020204" pitchFamily="34" charset="0"/>
              <a:ea typeface="Times New Roman" panose="02020603050405020304" pitchFamily="18" charset="0"/>
            </a:endParaRP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 Stéphane CUNEY, notre Directeur de la caisse, assurera la fonction de secrétaire, conformément aux dispositions statutaires. J’assurerai le Présidence de l’Assemblée.</a:t>
            </a:r>
            <a:endParaRPr lang="fr-FR" sz="1800" dirty="0">
              <a:effectLst/>
              <a:latin typeface="Arial" panose="020B0604020202020204" pitchFamily="34" charset="0"/>
              <a:ea typeface="Times New Roman" panose="02020603050405020304" pitchFamily="18" charset="0"/>
            </a:endParaRP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Bureau ainsi constitué, nous pouvons déclarer la séance ouverte.</a:t>
            </a:r>
            <a:endParaRPr lang="fr-FR" sz="1800" dirty="0">
              <a:effectLst/>
              <a:latin typeface="Arial" panose="020B0604020202020204" pitchFamily="34" charset="0"/>
              <a:ea typeface="Times New Roman" panose="02020603050405020304" pitchFamily="18" charset="0"/>
            </a:endParaRP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dirty="0">
              <a:effectLst/>
              <a:latin typeface="Arial" panose="020B0604020202020204" pitchFamily="34" charset="0"/>
              <a:ea typeface="Times New Roman" panose="02020603050405020304" pitchFamily="18" charset="0"/>
            </a:endParaRP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 précise que nous tenons à votre disposition l'ensemble des documents nécessaires au déroulement de cette Assemblée Générale.</a:t>
            </a:r>
            <a:endParaRPr lang="fr-FR" sz="1800" dirty="0">
              <a:effectLst/>
              <a:latin typeface="Arial" panose="020B0604020202020204" pitchFamily="34" charset="0"/>
              <a:ea typeface="Times New Roman" panose="02020603050405020304" pitchFamily="18" charset="0"/>
            </a:endParaRP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[(Pour mémoire sans les citer)</a:t>
            </a:r>
            <a:endParaRPr lang="fr-FR" sz="1800" dirty="0">
              <a:effectLst/>
              <a:latin typeface="Arial" panose="020B0604020202020204" pitchFamily="34" charset="0"/>
              <a:ea typeface="Times New Roman" panose="02020603050405020304" pitchFamily="18" charset="0"/>
            </a:endParaRPr>
          </a:p>
          <a:p>
            <a:pPr algn="just" hangingPunct="0"/>
            <a:r>
              <a:rPr lang="fr-FR"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Les statuts de la caisse.</a:t>
            </a:r>
            <a:endParaRPr lang="fr-FR" sz="1800" dirty="0">
              <a:effectLst/>
              <a:latin typeface="Arial" panose="020B0604020202020204" pitchFamily="34" charset="0"/>
              <a:ea typeface="Times New Roman" panose="02020603050405020304" pitchFamily="18" charset="0"/>
            </a:endParaRPr>
          </a:p>
          <a:p>
            <a:pPr algn="just" hangingPunct="0"/>
            <a:r>
              <a:rPr lang="fr-FR"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Les feuilles d’émargement des sociétaires ayant voté directement ou en tant que représentants avec des pouvoirs    </a:t>
            </a:r>
            <a:endParaRPr lang="fr-FR" sz="1800" dirty="0">
              <a:effectLst/>
              <a:latin typeface="Arial" panose="020B0604020202020204" pitchFamily="34" charset="0"/>
              <a:ea typeface="Times New Roman" panose="02020603050405020304" pitchFamily="18" charset="0"/>
            </a:endParaRPr>
          </a:p>
          <a:p>
            <a:pPr algn="just" hangingPunct="0"/>
            <a:r>
              <a:rPr lang="fr-FR"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Le texte des résolutions soumises à l'assemblée.</a:t>
            </a:r>
            <a:endParaRPr lang="fr-FR" sz="1800" dirty="0">
              <a:effectLst/>
              <a:latin typeface="Arial" panose="020B0604020202020204" pitchFamily="34" charset="0"/>
              <a:ea typeface="Times New Roman" panose="02020603050405020304" pitchFamily="18" charset="0"/>
            </a:endParaRPr>
          </a:p>
          <a:p>
            <a:pPr algn="just" hangingPunct="0"/>
            <a:r>
              <a:rPr lang="fr-FR"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Un exemplaire du journal d'annonces légales contenant l'avis de convocation</a:t>
            </a:r>
            <a:endParaRPr lang="fr-FR" sz="1800" dirty="0">
              <a:effectLst/>
              <a:latin typeface="Arial" panose="020B0604020202020204" pitchFamily="34" charset="0"/>
              <a:ea typeface="Times New Roman" panose="02020603050405020304" pitchFamily="18" charset="0"/>
            </a:endParaRPr>
          </a:p>
          <a:p>
            <a:pPr algn="just" hangingPunct="0"/>
            <a:r>
              <a:rPr lang="fr-FR"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L'inventaire, le bilan, le compte d'exploitation générale et le compte de résultats de l'exercice écoulé.</a:t>
            </a:r>
            <a:endParaRPr lang="fr-FR" sz="1800" dirty="0">
              <a:effectLst/>
              <a:latin typeface="Arial" panose="020B0604020202020204" pitchFamily="34" charset="0"/>
              <a:ea typeface="Times New Roman" panose="02020603050405020304" pitchFamily="18" charset="0"/>
            </a:endParaRPr>
          </a:p>
          <a:p>
            <a:pPr algn="just" hangingPunct="0"/>
            <a:r>
              <a:rPr lang="fr-FR"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Le rapport général et le rapport spécial de l'inspection</a:t>
            </a:r>
            <a:endParaRPr lang="fr-FR" sz="1800" dirty="0">
              <a:effectLst/>
              <a:latin typeface="Arial" panose="020B0604020202020204" pitchFamily="34" charset="0"/>
              <a:ea typeface="Times New Roman" panose="02020603050405020304" pitchFamily="18" charset="0"/>
            </a:endParaRPr>
          </a:p>
          <a:p>
            <a:pPr algn="just" hangingPunct="0"/>
            <a:endParaRPr lang="fr-FR" sz="1800" dirty="0">
              <a:effectLst/>
              <a:latin typeface="Arial" panose="020B0604020202020204" pitchFamily="34" charset="0"/>
              <a:ea typeface="Times New Roman" panose="02020603050405020304" pitchFamily="18" charset="0"/>
            </a:endParaRP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 vous propose de démarrer nos travaux sans plus attendre.</a:t>
            </a:r>
            <a:endParaRPr lang="fr-FR" sz="1800" dirty="0">
              <a:effectLst/>
              <a:latin typeface="Arial" panose="020B0604020202020204" pitchFamily="34" charset="0"/>
              <a:ea typeface="Times New Roman" panose="02020603050405020304" pitchFamily="18" charset="0"/>
            </a:endParaRPr>
          </a:p>
          <a:p>
            <a:pPr algn="just" hangingPunct="0"/>
            <a:endParaRPr lang="fr-FR" sz="1200" kern="1200" dirty="0">
              <a:solidFill>
                <a:schemeClr val="tx1"/>
              </a:solidFill>
              <a:effectLst/>
              <a:latin typeface="+mn-lt"/>
              <a:ea typeface="+mn-ea"/>
              <a:cs typeface="+mn-cs"/>
            </a:endParaRP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 en 2025, nous avons mis à disposition des sociétaires, de nombreuses informations, le bilan, l’explication des résolutions, la présentation des élus de la Caisse et des candidats. Vous avez pu voter en amont de notre assemblée générale dans votre Banque à Distance, sur votre smartphone ou votre ordinateur ou également en Caisse.</a:t>
            </a:r>
            <a:endParaRPr lang="fr-FR" sz="1800" dirty="0">
              <a:effectLst/>
              <a:latin typeface="Arial" panose="020B0604020202020204" pitchFamily="34" charset="0"/>
              <a:ea typeface="Times New Roman" panose="02020603050405020304" pitchFamily="18" charset="0"/>
            </a:endParaRP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dirty="0">
              <a:effectLst/>
              <a:latin typeface="Arial" panose="020B0604020202020204" pitchFamily="34" charset="0"/>
              <a:ea typeface="Times New Roman" panose="02020603050405020304" pitchFamily="18" charset="0"/>
            </a:endParaRP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Ces votes réalisés de manière anticipée seront bien entendu ajoutés à ceux que vous exprimerez ce soir durant notre assemblée générale.</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Vous êtes </a:t>
            </a:r>
            <a:r>
              <a:rPr lang="fr-FR" sz="18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xxx</a:t>
            </a:r>
            <a:r>
              <a:rPr lang="fr-FR" sz="18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sociétaires présents ce soir, dont</a:t>
            </a:r>
            <a:r>
              <a:rPr lang="fr-FR" sz="18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8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xxx</a:t>
            </a:r>
            <a:r>
              <a:rPr lang="fr-FR" sz="18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sociétaires présents qui ont déjà voté par anticipation dans leur espace banque à distance ou en Caisse. </a:t>
            </a:r>
            <a:endParaRPr lang="fr-FR" sz="1800" dirty="0">
              <a:effectLst/>
              <a:latin typeface="Arial" panose="020B0604020202020204" pitchFamily="34" charset="0"/>
              <a:ea typeface="Times New Roman" panose="02020603050405020304" pitchFamily="18" charset="0"/>
            </a:endParaRPr>
          </a:p>
          <a:p>
            <a:pPr algn="just" hangingPunct="0"/>
            <a:r>
              <a:rPr lang="fr-FR" sz="18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xx</a:t>
            </a:r>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sociétaires qui n’ont pas déjà voté ont reçu un carton de vote lors de l’émargement. Vous seuls pourrez voter ce soir en levant votre main avec ce carton de vote. </a:t>
            </a:r>
            <a:endParaRPr lang="fr-FR" sz="1800" dirty="0">
              <a:effectLst/>
              <a:latin typeface="Arial" panose="020B0604020202020204" pitchFamily="34" charset="0"/>
              <a:ea typeface="Times New Roman" panose="02020603050405020304" pitchFamily="18" charset="0"/>
            </a:endParaRP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sociétaires qui ont déjà voté dans leur espace banque à distance ou en Caisse n’ont pas de carton à lever car on ne peut voter qu’une fois !</a:t>
            </a:r>
            <a:endParaRPr lang="fr-FR" sz="1800" dirty="0">
              <a:effectLst/>
              <a:latin typeface="Arial" panose="020B0604020202020204" pitchFamily="34" charset="0"/>
              <a:ea typeface="Times New Roman" panose="02020603050405020304" pitchFamily="18" charset="0"/>
            </a:endParaRPr>
          </a:p>
          <a:p>
            <a:pPr algn="just"/>
            <a:endParaRPr lang="fr-FR" sz="1800" dirty="0">
              <a:effectLst/>
              <a:latin typeface="Arial" panose="020B0604020202020204" pitchFamily="34" charset="0"/>
              <a:ea typeface="Times New Roman" panose="02020603050405020304" pitchFamily="18" charset="0"/>
            </a:endParaRPr>
          </a:p>
          <a:p>
            <a:pPr algn="just" hangingPunct="0"/>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Nous allons commencer nos travaux avec le rapport moral de notre caisse que je vais vous présenter. </a:t>
            </a:r>
            <a:endParaRPr lang="fr-FR" sz="1800" dirty="0">
              <a:effectLst/>
              <a:latin typeface="Arial" panose="020B0604020202020204" pitchFamily="34" charset="0"/>
              <a:ea typeface="Times New Roman" panose="02020603050405020304" pitchFamily="18" charset="0"/>
            </a:endParaRPr>
          </a:p>
          <a:p>
            <a:r>
              <a:rPr lang="fr-FR" sz="1200" i="1" kern="1200" dirty="0">
                <a:solidFill>
                  <a:schemeClr val="tx1"/>
                </a:solidFill>
                <a:effectLst/>
                <a:latin typeface="+mn-lt"/>
                <a:ea typeface="+mn-ea"/>
                <a:cs typeface="+mn-cs"/>
              </a:rPr>
              <a:t>Le groupe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Tout d’abord, je peux vous affirmer que </a:t>
            </a:r>
            <a:r>
              <a:rPr lang="fr-FR" sz="1200" b="1" kern="1200" dirty="0">
                <a:solidFill>
                  <a:schemeClr val="tx1"/>
                </a:solidFill>
                <a:effectLst/>
                <a:latin typeface="+mn-lt"/>
                <a:ea typeface="+mn-ea"/>
                <a:cs typeface="+mn-cs"/>
              </a:rPr>
              <a:t>le groupe Crédit Mutuel se porte bien</a:t>
            </a:r>
            <a:r>
              <a:rPr lang="fr-FR" sz="1200" kern="1200" dirty="0">
                <a:solidFill>
                  <a:schemeClr val="tx1"/>
                </a:solidFill>
                <a:effectLst/>
                <a:latin typeface="+mn-lt"/>
                <a:ea typeface="+mn-ea"/>
                <a:cs typeface="+mn-cs"/>
              </a:rPr>
              <a:t>, avec un résultat net cumulé en hause de plus de 10% en 2025. Il est solide, résilient, et cela constitue un socle rassurant dans un contexte économique et géopolitique complexe comme chacun le sait.</a:t>
            </a:r>
          </a:p>
          <a:p>
            <a:r>
              <a:rPr lang="fr-FR" sz="1200" kern="1200" dirty="0">
                <a:solidFill>
                  <a:schemeClr val="tx1"/>
                </a:solidFill>
                <a:effectLst/>
                <a:latin typeface="+mn-lt"/>
                <a:ea typeface="+mn-ea"/>
                <a:cs typeface="+mn-cs"/>
              </a:rPr>
              <a:t>Le Crédit Mutuel est cette année encore la banque préférée des français du baromètre </a:t>
            </a:r>
            <a:r>
              <a:rPr lang="fr-FR" sz="1200" kern="1200" dirty="0" err="1">
                <a:solidFill>
                  <a:schemeClr val="tx1"/>
                </a:solidFill>
                <a:effectLst/>
                <a:latin typeface="+mn-lt"/>
                <a:ea typeface="+mn-ea"/>
                <a:cs typeface="+mn-cs"/>
              </a:rPr>
              <a:t>Posternak</a:t>
            </a:r>
            <a:r>
              <a:rPr lang="fr-FR" sz="1200" kern="1200" dirty="0">
                <a:solidFill>
                  <a:schemeClr val="tx1"/>
                </a:solidFill>
                <a:effectLst/>
                <a:latin typeface="+mn-lt"/>
                <a:ea typeface="+mn-ea"/>
                <a:cs typeface="+mn-cs"/>
              </a:rPr>
              <a:t> IFOP et a également été désigné meilleur groupe bancaire français par la presse spécialisée, tout ceci grâce à l’engagement de ses 87 000 collaborateurs et 20 000 élus.</a:t>
            </a:r>
          </a:p>
          <a:p>
            <a:r>
              <a:rPr lang="fr-FR" sz="1200" kern="1200" dirty="0">
                <a:solidFill>
                  <a:schemeClr val="tx1"/>
                </a:solidFill>
                <a:effectLst/>
                <a:latin typeface="+mn-lt"/>
                <a:ea typeface="+mn-ea"/>
                <a:cs typeface="+mn-cs"/>
              </a:rPr>
              <a:t> </a:t>
            </a:r>
          </a:p>
          <a:p>
            <a:r>
              <a:rPr lang="fr-FR" sz="1200" i="1" kern="1200" dirty="0">
                <a:solidFill>
                  <a:schemeClr val="tx1"/>
                </a:solidFill>
                <a:effectLst/>
                <a:latin typeface="+mn-lt"/>
                <a:ea typeface="+mn-ea"/>
                <a:cs typeface="+mn-cs"/>
              </a:rPr>
              <a:t>La caisse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Au niveau local, </a:t>
            </a:r>
            <a:r>
              <a:rPr lang="fr-FR" sz="1200" b="1" kern="1200" dirty="0">
                <a:solidFill>
                  <a:schemeClr val="tx1"/>
                </a:solidFill>
                <a:effectLst/>
                <a:latin typeface="+mn-lt"/>
                <a:ea typeface="+mn-ea"/>
                <a:cs typeface="+mn-cs"/>
              </a:rPr>
              <a:t>notre caisse elle aussi se porte bien </a:t>
            </a:r>
            <a:r>
              <a:rPr lang="fr-FR" sz="1200" kern="1200" dirty="0">
                <a:solidFill>
                  <a:schemeClr val="tx1"/>
                </a:solidFill>
                <a:effectLst/>
                <a:latin typeface="+mn-lt"/>
                <a:ea typeface="+mn-ea"/>
                <a:cs typeface="+mn-cs"/>
              </a:rPr>
              <a:t>: le bilan et le compte de résultat que le directeur vous présentera tout à l’heure vous en apportera la preuve.</a:t>
            </a:r>
          </a:p>
          <a:p>
            <a:r>
              <a:rPr lang="fr-FR" sz="1200" kern="1200" dirty="0">
                <a:solidFill>
                  <a:schemeClr val="tx1"/>
                </a:solidFill>
                <a:effectLst/>
                <a:latin typeface="+mn-lt"/>
                <a:ea typeface="+mn-ea"/>
                <a:cs typeface="+mn-cs"/>
              </a:rPr>
              <a:t>La </a:t>
            </a:r>
            <a:r>
              <a:rPr lang="fr-FR" sz="1200" b="1" kern="1200" dirty="0">
                <a:solidFill>
                  <a:schemeClr val="tx1"/>
                </a:solidFill>
                <a:effectLst/>
                <a:latin typeface="+mn-lt"/>
                <a:ea typeface="+mn-ea"/>
                <a:cs typeface="+mn-cs"/>
              </a:rPr>
              <a:t>fusion que nous avons menée</a:t>
            </a:r>
            <a:r>
              <a:rPr lang="fr-FR" sz="1200" kern="1200" dirty="0">
                <a:solidFill>
                  <a:schemeClr val="tx1"/>
                </a:solidFill>
                <a:effectLst/>
                <a:latin typeface="+mn-lt"/>
                <a:ea typeface="+mn-ea"/>
                <a:cs typeface="+mn-cs"/>
              </a:rPr>
              <a:t> il y a maintenant 2 ans a été une décision structurante dans ce résultat. Avec le recul, nous pouvons dire aujourd’hui que cette fusion était </a:t>
            </a:r>
            <a:r>
              <a:rPr lang="fr-FR" sz="1200" b="1" kern="1200" dirty="0">
                <a:solidFill>
                  <a:schemeClr val="tx1"/>
                </a:solidFill>
                <a:effectLst/>
                <a:latin typeface="+mn-lt"/>
                <a:ea typeface="+mn-ea"/>
                <a:cs typeface="+mn-cs"/>
              </a:rPr>
              <a:t>la bonne décision au bon moment.</a:t>
            </a:r>
            <a:r>
              <a:rPr lang="fr-FR" sz="1200" kern="1200" dirty="0">
                <a:solidFill>
                  <a:schemeClr val="tx1"/>
                </a:solidFill>
                <a:effectLst/>
                <a:latin typeface="+mn-lt"/>
                <a:ea typeface="+mn-ea"/>
                <a:cs typeface="+mn-cs"/>
              </a:rPr>
              <a:t> Elle a renforcé notre solidité, notre capacité à agir durablement au service de nos sociétaires et notre dynamique commerciale. Je tiens à vous </a:t>
            </a:r>
            <a:r>
              <a:rPr lang="fr-FR" sz="1200" b="1" kern="1200" dirty="0">
                <a:solidFill>
                  <a:schemeClr val="tx1"/>
                </a:solidFill>
                <a:effectLst/>
                <a:latin typeface="+mn-lt"/>
                <a:ea typeface="+mn-ea"/>
                <a:cs typeface="+mn-cs"/>
              </a:rPr>
              <a:t>remercier pour la confiance</a:t>
            </a:r>
            <a:r>
              <a:rPr lang="fr-FR" sz="1200" kern="1200" dirty="0">
                <a:solidFill>
                  <a:schemeClr val="tx1"/>
                </a:solidFill>
                <a:effectLst/>
                <a:latin typeface="+mn-lt"/>
                <a:ea typeface="+mn-ea"/>
                <a:cs typeface="+mn-cs"/>
              </a:rPr>
              <a:t> que vous nous avez accordée à cette occasion.</a:t>
            </a:r>
          </a:p>
          <a:p>
            <a:r>
              <a:rPr lang="fr-FR" sz="1200" kern="1200" dirty="0">
                <a:solidFill>
                  <a:schemeClr val="tx1"/>
                </a:solidFill>
                <a:effectLst/>
                <a:latin typeface="+mn-lt"/>
                <a:ea typeface="+mn-ea"/>
                <a:cs typeface="+mn-cs"/>
              </a:rPr>
              <a:t>Grâce au fort investissement de ses salariés, la caisse fusionnée est désormais bien structurée et en mesure de poursuivre son développement commercial.</a:t>
            </a:r>
          </a:p>
          <a:p>
            <a:endParaRPr lang="fr-FR" sz="1200" i="1"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Les élus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Je tiens à remercier les élus pour leur engagement et leur contribution à la bonne marche de nos institutions ; ils sont les garants de notre modèle mutualiste.</a:t>
            </a:r>
          </a:p>
          <a:p>
            <a:r>
              <a:rPr lang="fr-FR" sz="1200" kern="1200" dirty="0">
                <a:solidFill>
                  <a:schemeClr val="tx1"/>
                </a:solidFill>
                <a:effectLst/>
                <a:latin typeface="+mn-lt"/>
                <a:ea typeface="+mn-ea"/>
                <a:cs typeface="+mn-cs"/>
              </a:rPr>
              <a:t>Comme vous le verrez, nous allons renouveler aujourd’hui plusieurs sièges dans les 2 conseils. A cette occasion, quelques élus vont nous quitter, je les remercie chaleureusement pour leur engagement durant toutes ces années. De nouveaux administrateurs vont nous rejoindre, apportant des compétences et des regards différents, tout en s’inscrivant dans la continuité de nos valeurs. Ces changements sont un signe de vitalité démocratique.</a:t>
            </a:r>
          </a:p>
          <a:p>
            <a:r>
              <a:rPr lang="fr-FR" sz="1200" kern="1200" dirty="0">
                <a:solidFill>
                  <a:schemeClr val="tx1"/>
                </a:solidFill>
                <a:effectLst/>
                <a:latin typeface="+mn-lt"/>
                <a:ea typeface="+mn-ea"/>
                <a:cs typeface="+mn-cs"/>
              </a:rPr>
              <a:t>J’en profite pour vous rappeler que vos élus </a:t>
            </a:r>
            <a:r>
              <a:rPr lang="fr-FR" sz="1200" b="1" kern="1200" dirty="0">
                <a:solidFill>
                  <a:schemeClr val="tx1"/>
                </a:solidFill>
                <a:effectLst/>
                <a:latin typeface="+mn-lt"/>
                <a:ea typeface="+mn-ea"/>
                <a:cs typeface="+mn-cs"/>
              </a:rPr>
              <a:t>suivent des formations régulières</a:t>
            </a:r>
            <a:r>
              <a:rPr lang="fr-FR" sz="1200" kern="1200" dirty="0">
                <a:solidFill>
                  <a:schemeClr val="tx1"/>
                </a:solidFill>
                <a:effectLst/>
                <a:latin typeface="+mn-lt"/>
                <a:ea typeface="+mn-ea"/>
                <a:cs typeface="+mn-cs"/>
              </a:rPr>
              <a:t>, afin de comprendre un monde bancaire en constante mutation et répondre au mieux aux enjeux actuels, qu’ils soient économiques, réglementaires ou technologiques.</a:t>
            </a:r>
          </a:p>
          <a:p>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Rappel de nos valeurs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Je terminerai en rappelant ce qui fait l’ADN du Crédit Mutuel : </a:t>
            </a:r>
            <a:r>
              <a:rPr lang="fr-FR" sz="1200" b="1" kern="1200" dirty="0">
                <a:solidFill>
                  <a:schemeClr val="tx1"/>
                </a:solidFill>
                <a:effectLst/>
                <a:latin typeface="+mn-lt"/>
                <a:ea typeface="+mn-ea"/>
                <a:cs typeface="+mn-cs"/>
              </a:rPr>
              <a:t>la force du collectif</a:t>
            </a:r>
            <a:r>
              <a:rPr lang="fr-FR" sz="1200" kern="1200" dirty="0">
                <a:solidFill>
                  <a:schemeClr val="tx1"/>
                </a:solidFill>
                <a:effectLst/>
                <a:latin typeface="+mn-lt"/>
                <a:ea typeface="+mn-ea"/>
                <a:cs typeface="+mn-cs"/>
              </a:rPr>
              <a:t>. Dans un monde où l’individualisme est une tendance forte, notre modèle mutualiste démontre chaque jour sa pertinence. Ensemble, nous sommes plus forts. C’est aussi dans cet esprit que nous </a:t>
            </a:r>
            <a:r>
              <a:rPr lang="fr-FR" sz="1200" b="1" kern="1200" dirty="0">
                <a:solidFill>
                  <a:schemeClr val="tx1"/>
                </a:solidFill>
                <a:effectLst/>
                <a:latin typeface="+mn-lt"/>
                <a:ea typeface="+mn-ea"/>
                <a:cs typeface="+mn-cs"/>
              </a:rPr>
              <a:t>renforçons nos partenariats</a:t>
            </a:r>
            <a:r>
              <a:rPr lang="fr-FR" sz="1200" kern="1200" dirty="0">
                <a:solidFill>
                  <a:schemeClr val="tx1"/>
                </a:solidFill>
                <a:effectLst/>
                <a:latin typeface="+mn-lt"/>
                <a:ea typeface="+mn-ea"/>
                <a:cs typeface="+mn-cs"/>
              </a:rPr>
              <a:t> avec les associations locales qui partagent nos valeurs, afin de faire rayonner notre caisse sur le territoire et de préparer l’avenir.</a:t>
            </a:r>
          </a:p>
          <a:p>
            <a:r>
              <a:rPr lang="fr-FR" sz="1200" kern="1200" dirty="0">
                <a:solidFill>
                  <a:schemeClr val="tx1"/>
                </a:solidFill>
                <a:effectLst/>
                <a:latin typeface="+mn-lt"/>
                <a:ea typeface="+mn-ea"/>
                <a:cs typeface="+mn-cs"/>
              </a:rPr>
              <a:t>Enfin, à l’heure où on parle de plus en plus de services dématérialisés, le crédit mutuel croit à l’efficacité du contact humain et au service de proximité, la présence de nos agences de Ronchamp, Luxeuil et Lure en est une preuve concrète.</a:t>
            </a:r>
          </a:p>
          <a:p>
            <a:r>
              <a:rPr lang="fr-FR" sz="1200" kern="1200" dirty="0">
                <a:solidFill>
                  <a:schemeClr val="tx1"/>
                </a:solidFill>
                <a:effectLst/>
                <a:latin typeface="+mn-lt"/>
                <a:ea typeface="+mn-ea"/>
                <a:cs typeface="+mn-cs"/>
              </a:rPr>
              <a:t>Je vous souhaite maintenant une excellente assemblée générale.</a:t>
            </a:r>
          </a:p>
          <a:p>
            <a:pPr algn="just"/>
            <a:endPar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200" kern="1200" dirty="0">
              <a:solidFill>
                <a:schemeClr val="tx1"/>
              </a:solidFill>
              <a:effectLst/>
              <a:latin typeface="+mn-lt"/>
              <a:ea typeface="+mn-ea"/>
              <a:cs typeface="+mn-cs"/>
            </a:endParaRPr>
          </a:p>
          <a:p>
            <a:pPr algn="just"/>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5</a:t>
            </a:fld>
            <a:endParaRPr lang="fr-FR"/>
          </a:p>
        </p:txBody>
      </p:sp>
    </p:spTree>
    <p:extLst>
      <p:ext uri="{BB962C8B-B14F-4D97-AF65-F5344CB8AC3E}">
        <p14:creationId xmlns:p14="http://schemas.microsoft.com/office/powerpoint/2010/main" val="792939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800" dirty="0">
              <a:effectLst/>
              <a:latin typeface="Arial" panose="020B0604020202020204" pitchFamily="34" charset="0"/>
              <a:ea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6</a:t>
            </a:fld>
            <a:endParaRPr lang="fr-FR"/>
          </a:p>
        </p:txBody>
      </p:sp>
    </p:spTree>
    <p:extLst>
      <p:ext uri="{BB962C8B-B14F-4D97-AF65-F5344CB8AC3E}">
        <p14:creationId xmlns:p14="http://schemas.microsoft.com/office/powerpoint/2010/main" val="84802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800" dirty="0">
              <a:effectLst/>
              <a:latin typeface="Arial" panose="020B0604020202020204" pitchFamily="34" charset="0"/>
              <a:ea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7</a:t>
            </a:fld>
            <a:endParaRPr lang="fr-FR"/>
          </a:p>
        </p:txBody>
      </p:sp>
    </p:spTree>
    <p:extLst>
      <p:ext uri="{BB962C8B-B14F-4D97-AF65-F5344CB8AC3E}">
        <p14:creationId xmlns:p14="http://schemas.microsoft.com/office/powerpoint/2010/main" val="1284572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conseil d’administration est dynamique, nous avons tenu </a:t>
            </a:r>
            <a:r>
              <a:rPr lang="fr-F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 </a:t>
            </a:r>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réunions du conseil d’administration.</a:t>
            </a:r>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 tiens à remercier l’ensemble des élus pour leur engagement bénévole.</a:t>
            </a:r>
          </a:p>
          <a:p>
            <a:pPr algn="just"/>
            <a:endPar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Nous apprécions tous la stabilité du personnel de notre Caisse, cela n’empêche pas quelques mouvements de personnel. C’est ainsi que Justine LEYVAL et Antoine BRUN ont rejoint notre Caisse. Nous leur souhaitons la Bienvenue.</a:t>
            </a:r>
            <a:endParaRPr lang="fr-FR" sz="1800" dirty="0">
              <a:effectLst/>
              <a:latin typeface="Arial" panose="020B0604020202020204" pitchFamily="34" charset="0"/>
              <a:ea typeface="Times New Roman" panose="02020603050405020304" pitchFamily="18" charset="0"/>
            </a:endParaRPr>
          </a:p>
          <a:p>
            <a:pPr algn="just"/>
            <a:endParaRPr lang="fr-FR" sz="1800" dirty="0">
              <a:effectLst/>
              <a:latin typeface="Arial" panose="020B0604020202020204" pitchFamily="34" charset="0"/>
              <a:ea typeface="Times New Roman" panose="02020603050405020304" pitchFamily="18" charset="0"/>
            </a:endParaRPr>
          </a:p>
          <a:p>
            <a:pPr algn="just"/>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Merci pour la confiance que vous accordez à toute l’équipe de notre Caisse. Je remercie les salariés pour leur professionnalisme, leur disponibilité. Ils sont tous particulièrement mobilisés et assurent à l’ensemble des sociétaires et clients une remarquable qualité de service pour continuer à honorer votre confiance.</a:t>
            </a:r>
            <a:endParaRPr lang="fr-FR" sz="1800" dirty="0">
              <a:effectLst/>
              <a:latin typeface="Arial" panose="020B0604020202020204" pitchFamily="34" charset="0"/>
              <a:ea typeface="Times New Roman" panose="02020603050405020304" pitchFamily="18" charset="0"/>
            </a:endParaRPr>
          </a:p>
          <a:p>
            <a:pPr algn="just"/>
            <a:endParaRPr lang="fr-FR" sz="1800" dirty="0">
              <a:effectLst/>
              <a:latin typeface="Arial" panose="020B0604020202020204" pitchFamily="34" charset="0"/>
              <a:ea typeface="Times New Roman" panose="02020603050405020304" pitchFamily="18" charset="0"/>
            </a:endParaRPr>
          </a:p>
          <a:p>
            <a:pPr algn="just"/>
            <a:endParaRPr lang="fr-FR" dirty="0"/>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8</a:t>
            </a:fld>
            <a:endParaRPr lang="fr-FR"/>
          </a:p>
        </p:txBody>
      </p:sp>
    </p:spTree>
    <p:extLst>
      <p:ext uri="{BB962C8B-B14F-4D97-AF65-F5344CB8AC3E}">
        <p14:creationId xmlns:p14="http://schemas.microsoft.com/office/powerpoint/2010/main" val="976416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3A32AC0F-1CCE-4541-AF54-581700FAA3B5}" type="slidenum">
              <a:rPr lang="fr-FR" smtClean="0"/>
              <a:t>9</a:t>
            </a:fld>
            <a:endParaRPr lang="fr-FR"/>
          </a:p>
        </p:txBody>
      </p:sp>
    </p:spTree>
    <p:extLst>
      <p:ext uri="{BB962C8B-B14F-4D97-AF65-F5344CB8AC3E}">
        <p14:creationId xmlns:p14="http://schemas.microsoft.com/office/powerpoint/2010/main" val="1724452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18.jpg"/><Relationship Id="rId1" Type="http://schemas.openxmlformats.org/officeDocument/2006/relationships/slideMaster" Target="../slideMasters/slideMaster1.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IENVENU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669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ROXIMITÉ">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99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1_LA PROXIMITÉ">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085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ASSEMBLÉE GÉNÉRAL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B01B78-7835-81C3-6CDB-115E60374A8B}"/>
              </a:ext>
            </a:extLst>
          </p:cNvPr>
          <p:cNvSpPr>
            <a:spLocks noGrp="1"/>
          </p:cNvSpPr>
          <p:nvPr>
            <p:ph type="ctrTitle"/>
          </p:nvPr>
        </p:nvSpPr>
        <p:spPr>
          <a:xfrm>
            <a:off x="5185939" y="2938451"/>
            <a:ext cx="5173116" cy="1695472"/>
          </a:xfrm>
        </p:spPr>
        <p:txBody>
          <a:bodyPr anchor="t">
            <a:noAutofit/>
          </a:bodyPr>
          <a:lstStyle>
            <a:lvl1pPr algn="l">
              <a:defRPr sz="5400" b="1" i="0" spc="0">
                <a:solidFill>
                  <a:srgbClr val="0D4194"/>
                </a:solidFill>
                <a:latin typeface="Arial" panose="020B0604020202020204" pitchFamily="34" charset="0"/>
                <a:cs typeface="Arial" panose="020B0604020202020204" pitchFamily="34" charset="0"/>
              </a:defRPr>
            </a:lvl1pPr>
          </a:lstStyle>
          <a:p>
            <a:endParaRPr lang="fr-FR" dirty="0"/>
          </a:p>
        </p:txBody>
      </p:sp>
    </p:spTree>
    <p:extLst>
      <p:ext uri="{BB962C8B-B14F-4D97-AF65-F5344CB8AC3E}">
        <p14:creationId xmlns:p14="http://schemas.microsoft.com/office/powerpoint/2010/main" val="42313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R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2A596681-174B-3A52-F20C-BD5151BB4C32}"/>
              </a:ext>
            </a:extLst>
          </p:cNvPr>
          <p:cNvSpPr>
            <a:spLocks noGrp="1"/>
          </p:cNvSpPr>
          <p:nvPr>
            <p:ph type="body" sz="quarter" idx="10" hasCustomPrompt="1"/>
          </p:nvPr>
        </p:nvSpPr>
        <p:spPr>
          <a:xfrm rot="21011575">
            <a:off x="1865066" y="1840324"/>
            <a:ext cx="4476750" cy="1009753"/>
          </a:xfrm>
        </p:spPr>
        <p:txBody>
          <a:bodyPr/>
          <a:lstStyle>
            <a:lvl1pPr marL="0" indent="0">
              <a:buNone/>
              <a:defRPr sz="6000" b="1">
                <a:latin typeface=""/>
              </a:defRPr>
            </a:lvl1pPr>
          </a:lstStyle>
          <a:p>
            <a:pPr lvl="0"/>
            <a:r>
              <a:rPr lang="fr-FR" dirty="0"/>
              <a:t>Rapport</a:t>
            </a:r>
          </a:p>
        </p:txBody>
      </p:sp>
      <p:sp>
        <p:nvSpPr>
          <p:cNvPr id="22" name="Espace réservé du texte 20">
            <a:extLst>
              <a:ext uri="{FF2B5EF4-FFF2-40B4-BE49-F238E27FC236}">
                <a16:creationId xmlns:a16="http://schemas.microsoft.com/office/drawing/2014/main" id="{39FC2BF3-BE1E-4968-E273-D73E98D5DF15}"/>
              </a:ext>
            </a:extLst>
          </p:cNvPr>
          <p:cNvSpPr>
            <a:spLocks noGrp="1"/>
          </p:cNvSpPr>
          <p:nvPr>
            <p:ph type="body" sz="quarter" idx="11" hasCustomPrompt="1"/>
          </p:nvPr>
        </p:nvSpPr>
        <p:spPr>
          <a:xfrm>
            <a:off x="2401958" y="3117087"/>
            <a:ext cx="4476750" cy="843117"/>
          </a:xfrm>
        </p:spPr>
        <p:txBody>
          <a:bodyPr/>
          <a:lstStyle>
            <a:lvl1pPr marL="0" indent="0">
              <a:buNone/>
              <a:defRPr sz="6000" b="1">
                <a:solidFill>
                  <a:srgbClr val="E84262"/>
                </a:solidFill>
                <a:latin typeface="Arial" panose="020B0604020202020204" pitchFamily="34" charset="0"/>
                <a:cs typeface="Arial" panose="020B0604020202020204" pitchFamily="34" charset="0"/>
              </a:defRPr>
            </a:lvl1pPr>
          </a:lstStyle>
          <a:p>
            <a:pPr lvl="0"/>
            <a:r>
              <a:rPr lang="fr-FR" dirty="0"/>
              <a:t>D’ACTIVITÉ</a:t>
            </a:r>
          </a:p>
        </p:txBody>
      </p:sp>
      <p:sp>
        <p:nvSpPr>
          <p:cNvPr id="24" name="Espace réservé du texte 23">
            <a:extLst>
              <a:ext uri="{FF2B5EF4-FFF2-40B4-BE49-F238E27FC236}">
                <a16:creationId xmlns:a16="http://schemas.microsoft.com/office/drawing/2014/main" id="{7D9FCED5-B73B-7780-9FE2-DD2D8151AA38}"/>
              </a:ext>
            </a:extLst>
          </p:cNvPr>
          <p:cNvSpPr>
            <a:spLocks noGrp="1"/>
          </p:cNvSpPr>
          <p:nvPr>
            <p:ph type="body" sz="quarter" idx="12" hasCustomPrompt="1"/>
          </p:nvPr>
        </p:nvSpPr>
        <p:spPr>
          <a:xfrm>
            <a:off x="2401958" y="4109214"/>
            <a:ext cx="2303463" cy="474662"/>
          </a:xfrm>
        </p:spPr>
        <p:txBody>
          <a:bodyPr>
            <a:normAutofit/>
          </a:bodyPr>
          <a:lstStyle>
            <a:lvl1pPr marL="0" indent="0">
              <a:buNone/>
              <a:defRPr sz="1400"/>
            </a:lvl1pPr>
          </a:lstStyle>
          <a:p>
            <a:pPr lvl="0"/>
            <a:r>
              <a:rPr lang="fr-FR" dirty="0"/>
              <a:t>TEXTE ICI</a:t>
            </a:r>
          </a:p>
        </p:txBody>
      </p:sp>
    </p:spTree>
    <p:extLst>
      <p:ext uri="{BB962C8B-B14F-4D97-AF65-F5344CB8AC3E}">
        <p14:creationId xmlns:p14="http://schemas.microsoft.com/office/powerpoint/2010/main" val="80078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1_TITRE + TEXT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6E4E3B-C23D-97EE-88AE-BC84CAB6834C}"/>
              </a:ext>
            </a:extLst>
          </p:cNvPr>
          <p:cNvSpPr>
            <a:spLocks noGrp="1"/>
          </p:cNvSpPr>
          <p:nvPr>
            <p:ph type="ctrTitle"/>
          </p:nvPr>
        </p:nvSpPr>
        <p:spPr>
          <a:xfrm>
            <a:off x="3112202" y="1839406"/>
            <a:ext cx="5967595" cy="1324521"/>
          </a:xfrm>
        </p:spPr>
        <p:txBody>
          <a:bodyPr anchor="t">
            <a:noAutofit/>
          </a:bodyPr>
          <a:lstStyle>
            <a:lvl1pPr algn="l">
              <a:defRPr sz="4600" b="1" i="0" spc="0">
                <a:solidFill>
                  <a:srgbClr val="0D4194"/>
                </a:solidFill>
                <a:latin typeface="Arial" panose="020B0604020202020204" pitchFamily="34" charset="0"/>
                <a:cs typeface="Arial" panose="020B0604020202020204" pitchFamily="34" charset="0"/>
              </a:defRPr>
            </a:lvl1pPr>
          </a:lstStyle>
          <a:p>
            <a:endParaRPr lang="fr-FR" dirty="0"/>
          </a:p>
        </p:txBody>
      </p:sp>
      <p:sp>
        <p:nvSpPr>
          <p:cNvPr id="15" name="Espace réservé du texte 9">
            <a:extLst>
              <a:ext uri="{FF2B5EF4-FFF2-40B4-BE49-F238E27FC236}">
                <a16:creationId xmlns:a16="http://schemas.microsoft.com/office/drawing/2014/main" id="{5F32665D-7E15-4954-24F4-D02843EF8629}"/>
              </a:ext>
            </a:extLst>
          </p:cNvPr>
          <p:cNvSpPr>
            <a:spLocks noGrp="1"/>
          </p:cNvSpPr>
          <p:nvPr>
            <p:ph type="body" sz="quarter" idx="11"/>
          </p:nvPr>
        </p:nvSpPr>
        <p:spPr>
          <a:xfrm>
            <a:off x="3112202" y="3429000"/>
            <a:ext cx="7451379" cy="1324521"/>
          </a:xfrm>
        </p:spPr>
        <p:txBody>
          <a:bodyPr>
            <a:noAutofit/>
          </a:bodyPr>
          <a:lstStyle>
            <a:lvl1pPr marL="0" indent="0">
              <a:buNone/>
              <a:defRPr sz="1500" b="1">
                <a:solidFill>
                  <a:srgbClr val="0D4194"/>
                </a:solidFill>
                <a:latin typeface="Arial" panose="020B0604020202020204" pitchFamily="34" charset="0"/>
                <a:cs typeface="Arial" panose="020B0604020202020204" pitchFamily="34" charset="0"/>
              </a:defRPr>
            </a:lvl1pPr>
          </a:lstStyle>
          <a:p>
            <a:pPr lvl="0"/>
            <a:endParaRPr lang="fr-FR" dirty="0"/>
          </a:p>
        </p:txBody>
      </p:sp>
    </p:spTree>
    <p:extLst>
      <p:ext uri="{BB962C8B-B14F-4D97-AF65-F5344CB8AC3E}">
        <p14:creationId xmlns:p14="http://schemas.microsoft.com/office/powerpoint/2010/main" val="29844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2_TITRE + TEXTE ">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F85449E0-09E7-D9AB-E532-39912E79BB52}"/>
              </a:ext>
            </a:extLst>
          </p:cNvPr>
          <p:cNvSpPr>
            <a:spLocks noGrp="1"/>
          </p:cNvSpPr>
          <p:nvPr>
            <p:ph type="ctrTitle"/>
          </p:nvPr>
        </p:nvSpPr>
        <p:spPr>
          <a:xfrm>
            <a:off x="3009332" y="1177145"/>
            <a:ext cx="5967595" cy="1324521"/>
          </a:xfrm>
        </p:spPr>
        <p:txBody>
          <a:bodyPr anchor="t">
            <a:noAutofit/>
          </a:bodyPr>
          <a:lstStyle>
            <a:lvl1pPr algn="l">
              <a:defRPr sz="4600" b="1" i="0" spc="0">
                <a:solidFill>
                  <a:srgbClr val="0D4194"/>
                </a:solidFill>
                <a:latin typeface="Arial" panose="020B0604020202020204" pitchFamily="34" charset="0"/>
                <a:cs typeface="Arial" panose="020B0604020202020204" pitchFamily="34" charset="0"/>
              </a:defRPr>
            </a:lvl1pPr>
          </a:lstStyle>
          <a:p>
            <a:endParaRPr lang="fr-FR" dirty="0"/>
          </a:p>
        </p:txBody>
      </p:sp>
      <p:sp>
        <p:nvSpPr>
          <p:cNvPr id="4" name="Espace réservé du texte 9">
            <a:extLst>
              <a:ext uri="{FF2B5EF4-FFF2-40B4-BE49-F238E27FC236}">
                <a16:creationId xmlns:a16="http://schemas.microsoft.com/office/drawing/2014/main" id="{3853EB8C-2AC7-01F0-9F8B-3D8D582EB08F}"/>
              </a:ext>
            </a:extLst>
          </p:cNvPr>
          <p:cNvSpPr>
            <a:spLocks noGrp="1"/>
          </p:cNvSpPr>
          <p:nvPr>
            <p:ph type="body" sz="quarter" idx="11"/>
          </p:nvPr>
        </p:nvSpPr>
        <p:spPr>
          <a:xfrm>
            <a:off x="3009332" y="2766739"/>
            <a:ext cx="7451379" cy="1324521"/>
          </a:xfrm>
        </p:spPr>
        <p:txBody>
          <a:bodyPr>
            <a:noAutofit/>
          </a:bodyPr>
          <a:lstStyle>
            <a:lvl1pPr marL="0" indent="0">
              <a:buNone/>
              <a:defRPr sz="1500" b="1">
                <a:solidFill>
                  <a:srgbClr val="0D4194"/>
                </a:solidFill>
                <a:latin typeface="Arial" panose="020B0604020202020204" pitchFamily="34" charset="0"/>
                <a:cs typeface="Arial" panose="020B0604020202020204" pitchFamily="34" charset="0"/>
              </a:defRPr>
            </a:lvl1pPr>
          </a:lstStyle>
          <a:p>
            <a:pPr lvl="0"/>
            <a:endParaRPr lang="fr-FR" dirty="0"/>
          </a:p>
        </p:txBody>
      </p:sp>
    </p:spTree>
    <p:extLst>
      <p:ext uri="{BB962C8B-B14F-4D97-AF65-F5344CB8AC3E}">
        <p14:creationId xmlns:p14="http://schemas.microsoft.com/office/powerpoint/2010/main" val="902019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3_TITRE + TEXTE ">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2C8228A-4575-1D1F-A4E8-44E75C18AAC4}"/>
              </a:ext>
            </a:extLst>
          </p:cNvPr>
          <p:cNvSpPr>
            <a:spLocks noGrp="1"/>
          </p:cNvSpPr>
          <p:nvPr>
            <p:ph type="ctrTitle"/>
          </p:nvPr>
        </p:nvSpPr>
        <p:spPr>
          <a:xfrm>
            <a:off x="2917892" y="1759396"/>
            <a:ext cx="5967595" cy="1324521"/>
          </a:xfrm>
        </p:spPr>
        <p:txBody>
          <a:bodyPr anchor="t">
            <a:noAutofit/>
          </a:bodyPr>
          <a:lstStyle>
            <a:lvl1pPr algn="l">
              <a:defRPr sz="4600" b="1" i="0" spc="0">
                <a:solidFill>
                  <a:srgbClr val="0D4194"/>
                </a:solidFill>
                <a:latin typeface="Arial" panose="020B0604020202020204" pitchFamily="34" charset="0"/>
                <a:cs typeface="Arial" panose="020B0604020202020204" pitchFamily="34" charset="0"/>
              </a:defRPr>
            </a:lvl1pPr>
          </a:lstStyle>
          <a:p>
            <a:endParaRPr lang="fr-FR" dirty="0"/>
          </a:p>
        </p:txBody>
      </p:sp>
      <p:sp>
        <p:nvSpPr>
          <p:cNvPr id="4" name="Espace réservé du texte 9">
            <a:extLst>
              <a:ext uri="{FF2B5EF4-FFF2-40B4-BE49-F238E27FC236}">
                <a16:creationId xmlns:a16="http://schemas.microsoft.com/office/drawing/2014/main" id="{2C89C1E5-718F-AF7E-E6D8-B26883D5BE61}"/>
              </a:ext>
            </a:extLst>
          </p:cNvPr>
          <p:cNvSpPr>
            <a:spLocks noGrp="1"/>
          </p:cNvSpPr>
          <p:nvPr>
            <p:ph type="body" sz="quarter" idx="11"/>
          </p:nvPr>
        </p:nvSpPr>
        <p:spPr>
          <a:xfrm>
            <a:off x="2917892" y="3348990"/>
            <a:ext cx="7451379" cy="1324521"/>
          </a:xfrm>
        </p:spPr>
        <p:txBody>
          <a:bodyPr>
            <a:noAutofit/>
          </a:bodyPr>
          <a:lstStyle>
            <a:lvl1pPr marL="0" indent="0">
              <a:buNone/>
              <a:defRPr sz="1500" b="1">
                <a:solidFill>
                  <a:srgbClr val="0D4194"/>
                </a:solidFill>
                <a:latin typeface="Arial" panose="020B0604020202020204" pitchFamily="34" charset="0"/>
                <a:cs typeface="Arial" panose="020B0604020202020204" pitchFamily="34" charset="0"/>
              </a:defRPr>
            </a:lvl1pPr>
          </a:lstStyle>
          <a:p>
            <a:pPr lvl="0"/>
            <a:endParaRPr lang="fr-FR" dirty="0"/>
          </a:p>
        </p:txBody>
      </p:sp>
    </p:spTree>
    <p:extLst>
      <p:ext uri="{BB962C8B-B14F-4D97-AF65-F5344CB8AC3E}">
        <p14:creationId xmlns:p14="http://schemas.microsoft.com/office/powerpoint/2010/main" val="4080301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4_TEXTES_COLONNES">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36312002-E75C-3499-8CC0-A1E8E4BE2CEF}"/>
              </a:ext>
            </a:extLst>
          </p:cNvPr>
          <p:cNvSpPr>
            <a:spLocks noGrp="1"/>
          </p:cNvSpPr>
          <p:nvPr>
            <p:ph type="body" sz="quarter" idx="10" hasCustomPrompt="1"/>
          </p:nvPr>
        </p:nvSpPr>
        <p:spPr>
          <a:xfrm>
            <a:off x="1004528" y="1761126"/>
            <a:ext cx="2801353" cy="4108334"/>
          </a:xfrm>
        </p:spPr>
        <p:txBody>
          <a:bodyPr>
            <a:normAutofit/>
          </a:bodyPr>
          <a:lstStyle>
            <a:lvl1pPr marL="0" indent="0">
              <a:buNone/>
              <a:defRPr sz="1200"/>
            </a:lvl1pPr>
          </a:lstStyle>
          <a:p>
            <a:r>
              <a:rPr lang="fr-FR" dirty="0">
                <a:solidFill>
                  <a:srgbClr val="0D4194"/>
                </a:solidFill>
                <a:latin typeface="Arial" panose="020B0604020202020204" pitchFamily="34" charset="0"/>
                <a:cs typeface="Arial" panose="020B0604020202020204" pitchFamily="34" charset="0"/>
              </a:rPr>
              <a:t>TEXTE 1</a:t>
            </a:r>
          </a:p>
        </p:txBody>
      </p:sp>
      <p:sp>
        <p:nvSpPr>
          <p:cNvPr id="14" name="Espace réservé du texte 6">
            <a:extLst>
              <a:ext uri="{FF2B5EF4-FFF2-40B4-BE49-F238E27FC236}">
                <a16:creationId xmlns:a16="http://schemas.microsoft.com/office/drawing/2014/main" id="{4352D664-8080-66C8-CB9F-6627B82ABABB}"/>
              </a:ext>
            </a:extLst>
          </p:cNvPr>
          <p:cNvSpPr>
            <a:spLocks noGrp="1"/>
          </p:cNvSpPr>
          <p:nvPr>
            <p:ph type="body" sz="quarter" idx="12" hasCustomPrompt="1"/>
          </p:nvPr>
        </p:nvSpPr>
        <p:spPr>
          <a:xfrm>
            <a:off x="4479112" y="1761124"/>
            <a:ext cx="2801353" cy="4108335"/>
          </a:xfrm>
        </p:spPr>
        <p:txBody>
          <a:bodyPr>
            <a:normAutofit/>
          </a:bodyPr>
          <a:lstStyle>
            <a:lvl1pPr marL="0" indent="0">
              <a:buNone/>
              <a:defRPr sz="1200"/>
            </a:lvl1pPr>
          </a:lstStyle>
          <a:p>
            <a:r>
              <a:rPr lang="fr-FR" dirty="0">
                <a:solidFill>
                  <a:srgbClr val="0D4194"/>
                </a:solidFill>
                <a:latin typeface="Arial" panose="020B0604020202020204" pitchFamily="34" charset="0"/>
                <a:cs typeface="Arial" panose="020B0604020202020204" pitchFamily="34" charset="0"/>
              </a:rPr>
              <a:t>TEXTE 2</a:t>
            </a:r>
          </a:p>
          <a:p>
            <a:endParaRPr lang="fr-FR" dirty="0">
              <a:solidFill>
                <a:srgbClr val="0D4194"/>
              </a:solidFill>
              <a:latin typeface="Arial" panose="020B0604020202020204" pitchFamily="34" charset="0"/>
              <a:cs typeface="Arial" panose="020B0604020202020204" pitchFamily="34" charset="0"/>
            </a:endParaRPr>
          </a:p>
        </p:txBody>
      </p:sp>
      <p:sp>
        <p:nvSpPr>
          <p:cNvPr id="15" name="Espace réservé du texte 6">
            <a:extLst>
              <a:ext uri="{FF2B5EF4-FFF2-40B4-BE49-F238E27FC236}">
                <a16:creationId xmlns:a16="http://schemas.microsoft.com/office/drawing/2014/main" id="{9B6A9968-D444-C988-1044-7DA85CF0EAC9}"/>
              </a:ext>
            </a:extLst>
          </p:cNvPr>
          <p:cNvSpPr>
            <a:spLocks noGrp="1"/>
          </p:cNvSpPr>
          <p:nvPr>
            <p:ph type="body" sz="quarter" idx="13" hasCustomPrompt="1"/>
          </p:nvPr>
        </p:nvSpPr>
        <p:spPr>
          <a:xfrm>
            <a:off x="8140830" y="1771294"/>
            <a:ext cx="2801353" cy="4098165"/>
          </a:xfrm>
        </p:spPr>
        <p:txBody>
          <a:bodyPr>
            <a:normAutofit/>
          </a:bodyPr>
          <a:lstStyle>
            <a:lvl1pPr marL="0" indent="0">
              <a:buNone/>
              <a:defRPr sz="1200"/>
            </a:lvl1pPr>
          </a:lstStyle>
          <a:p>
            <a:r>
              <a:rPr lang="fr-FR" dirty="0">
                <a:solidFill>
                  <a:srgbClr val="0D4194"/>
                </a:solidFill>
                <a:latin typeface="Arial" panose="020B0604020202020204" pitchFamily="34" charset="0"/>
                <a:cs typeface="Arial" panose="020B0604020202020204" pitchFamily="34" charset="0"/>
              </a:rPr>
              <a:t>TEXTE 3</a:t>
            </a:r>
          </a:p>
          <a:p>
            <a:endParaRPr lang="fr-FR" dirty="0">
              <a:solidFill>
                <a:srgbClr val="0D4194"/>
              </a:solidFill>
              <a:latin typeface="Arial" panose="020B0604020202020204" pitchFamily="34" charset="0"/>
              <a:cs typeface="Arial" panose="020B0604020202020204" pitchFamily="34" charset="0"/>
            </a:endParaRPr>
          </a:p>
          <a:p>
            <a:endParaRPr lang="fr-FR" dirty="0">
              <a:solidFill>
                <a:srgbClr val="0D4194"/>
              </a:solidFill>
              <a:latin typeface="Arial" panose="020B0604020202020204" pitchFamily="34" charset="0"/>
              <a:cs typeface="Arial" panose="020B0604020202020204" pitchFamily="34" charset="0"/>
            </a:endParaRPr>
          </a:p>
        </p:txBody>
      </p:sp>
      <p:sp>
        <p:nvSpPr>
          <p:cNvPr id="2" name="Espace réservé du texte 6">
            <a:extLst>
              <a:ext uri="{FF2B5EF4-FFF2-40B4-BE49-F238E27FC236}">
                <a16:creationId xmlns:a16="http://schemas.microsoft.com/office/drawing/2014/main" id="{4D04628A-97AA-CFAC-BA13-927A6AA847C9}"/>
              </a:ext>
            </a:extLst>
          </p:cNvPr>
          <p:cNvSpPr>
            <a:spLocks noGrp="1"/>
          </p:cNvSpPr>
          <p:nvPr>
            <p:ph type="body" sz="quarter" idx="14" hasCustomPrompt="1"/>
          </p:nvPr>
        </p:nvSpPr>
        <p:spPr>
          <a:xfrm>
            <a:off x="655315" y="469558"/>
            <a:ext cx="5606337" cy="556053"/>
          </a:xfrm>
        </p:spPr>
        <p:txBody>
          <a:bodyPr>
            <a:noAutofit/>
          </a:bodyPr>
          <a:lstStyle>
            <a:lvl1pPr marL="0" indent="0">
              <a:buNone/>
              <a:defRPr sz="2100" b="1"/>
            </a:lvl1pPr>
          </a:lstStyle>
          <a:p>
            <a:r>
              <a:rPr lang="fr-FR" dirty="0">
                <a:solidFill>
                  <a:srgbClr val="0D4194"/>
                </a:solidFill>
                <a:latin typeface="Arial" panose="020B0604020202020204" pitchFamily="34" charset="0"/>
                <a:cs typeface="Arial" panose="020B0604020202020204" pitchFamily="34" charset="0"/>
              </a:rPr>
              <a:t>TITRE ICI</a:t>
            </a:r>
          </a:p>
        </p:txBody>
      </p:sp>
    </p:spTree>
    <p:extLst>
      <p:ext uri="{BB962C8B-B14F-4D97-AF65-F5344CB8AC3E}">
        <p14:creationId xmlns:p14="http://schemas.microsoft.com/office/powerpoint/2010/main" val="856672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5_TITR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exte 6">
            <a:extLst>
              <a:ext uri="{FF2B5EF4-FFF2-40B4-BE49-F238E27FC236}">
                <a16:creationId xmlns:a16="http://schemas.microsoft.com/office/drawing/2014/main" id="{23B59C54-3D57-CE9E-BFFD-2085AD8924EA}"/>
              </a:ext>
            </a:extLst>
          </p:cNvPr>
          <p:cNvSpPr>
            <a:spLocks noGrp="1"/>
          </p:cNvSpPr>
          <p:nvPr>
            <p:ph type="body" sz="quarter" idx="14" hasCustomPrompt="1"/>
          </p:nvPr>
        </p:nvSpPr>
        <p:spPr>
          <a:xfrm>
            <a:off x="655315" y="469558"/>
            <a:ext cx="5606337" cy="556053"/>
          </a:xfrm>
        </p:spPr>
        <p:txBody>
          <a:bodyPr>
            <a:noAutofit/>
          </a:bodyPr>
          <a:lstStyle>
            <a:lvl1pPr marL="0" indent="0">
              <a:buNone/>
              <a:defRPr sz="2100" b="1"/>
            </a:lvl1pPr>
          </a:lstStyle>
          <a:p>
            <a:r>
              <a:rPr lang="fr-FR" dirty="0">
                <a:solidFill>
                  <a:srgbClr val="0D4194"/>
                </a:solidFill>
                <a:latin typeface="Arial" panose="020B0604020202020204" pitchFamily="34" charset="0"/>
                <a:cs typeface="Arial" panose="020B0604020202020204" pitchFamily="34" charset="0"/>
              </a:rPr>
              <a:t>TITRE ICI</a:t>
            </a:r>
          </a:p>
        </p:txBody>
      </p:sp>
    </p:spTree>
    <p:extLst>
      <p:ext uri="{BB962C8B-B14F-4D97-AF65-F5344CB8AC3E}">
        <p14:creationId xmlns:p14="http://schemas.microsoft.com/office/powerpoint/2010/main" val="2581097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6_TITRE_SANS_FON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exte 6">
            <a:extLst>
              <a:ext uri="{FF2B5EF4-FFF2-40B4-BE49-F238E27FC236}">
                <a16:creationId xmlns:a16="http://schemas.microsoft.com/office/drawing/2014/main" id="{23B59C54-3D57-CE9E-BFFD-2085AD8924EA}"/>
              </a:ext>
            </a:extLst>
          </p:cNvPr>
          <p:cNvSpPr>
            <a:spLocks noGrp="1"/>
          </p:cNvSpPr>
          <p:nvPr>
            <p:ph type="body" sz="quarter" idx="14" hasCustomPrompt="1"/>
          </p:nvPr>
        </p:nvSpPr>
        <p:spPr>
          <a:xfrm>
            <a:off x="655315" y="469558"/>
            <a:ext cx="5606337" cy="556053"/>
          </a:xfrm>
        </p:spPr>
        <p:txBody>
          <a:bodyPr>
            <a:noAutofit/>
          </a:bodyPr>
          <a:lstStyle>
            <a:lvl1pPr marL="0" indent="0">
              <a:buNone/>
              <a:defRPr sz="2100" b="1"/>
            </a:lvl1pPr>
          </a:lstStyle>
          <a:p>
            <a:r>
              <a:rPr lang="fr-FR" dirty="0">
                <a:solidFill>
                  <a:srgbClr val="0D4194"/>
                </a:solidFill>
                <a:latin typeface="Arial" panose="020B0604020202020204" pitchFamily="34" charset="0"/>
                <a:cs typeface="Arial" panose="020B0604020202020204" pitchFamily="34" charset="0"/>
              </a:rPr>
              <a:t>TITRE ICI</a:t>
            </a:r>
          </a:p>
        </p:txBody>
      </p:sp>
    </p:spTree>
    <p:extLst>
      <p:ext uri="{BB962C8B-B14F-4D97-AF65-F5344CB8AC3E}">
        <p14:creationId xmlns:p14="http://schemas.microsoft.com/office/powerpoint/2010/main" val="9344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OUS SOCIETAIR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59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7_TABLEAUX">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DC86D04C-0C35-9556-B510-93D27D10D7E4}"/>
              </a:ext>
            </a:extLst>
          </p:cNvPr>
          <p:cNvSpPr>
            <a:spLocks noGrp="1"/>
          </p:cNvSpPr>
          <p:nvPr>
            <p:ph type="body" sz="quarter" idx="15" hasCustomPrompt="1"/>
          </p:nvPr>
        </p:nvSpPr>
        <p:spPr>
          <a:xfrm>
            <a:off x="1701800" y="2075328"/>
            <a:ext cx="2552700" cy="307975"/>
          </a:xfrm>
        </p:spPr>
        <p:txBody>
          <a:bodyPr>
            <a:noAutofit/>
          </a:bodyPr>
          <a:lstStyle>
            <a:lvl1pPr marL="0" indent="0">
              <a:buNone/>
              <a:defRPr sz="1400"/>
            </a:lvl1pPr>
          </a:lstStyle>
          <a:p>
            <a:pPr lvl="0"/>
            <a:r>
              <a:rPr lang="fr-FR" dirty="0"/>
              <a:t>Texte </a:t>
            </a:r>
          </a:p>
        </p:txBody>
      </p:sp>
      <p:sp>
        <p:nvSpPr>
          <p:cNvPr id="9" name="Espace réservé du texte 7">
            <a:extLst>
              <a:ext uri="{FF2B5EF4-FFF2-40B4-BE49-F238E27FC236}">
                <a16:creationId xmlns:a16="http://schemas.microsoft.com/office/drawing/2014/main" id="{D291215F-F83E-B819-075F-920ECF909740}"/>
              </a:ext>
            </a:extLst>
          </p:cNvPr>
          <p:cNvSpPr>
            <a:spLocks noGrp="1"/>
          </p:cNvSpPr>
          <p:nvPr>
            <p:ph type="body" sz="quarter" idx="16" hasCustomPrompt="1"/>
          </p:nvPr>
        </p:nvSpPr>
        <p:spPr>
          <a:xfrm>
            <a:off x="1701800" y="2675169"/>
            <a:ext cx="2552700" cy="307975"/>
          </a:xfrm>
        </p:spPr>
        <p:txBody>
          <a:bodyPr>
            <a:noAutofit/>
          </a:bodyPr>
          <a:lstStyle>
            <a:lvl1pPr marL="0" indent="0">
              <a:buNone/>
              <a:defRPr sz="1400"/>
            </a:lvl1pPr>
          </a:lstStyle>
          <a:p>
            <a:pPr lvl="0"/>
            <a:r>
              <a:rPr lang="fr-FR" dirty="0"/>
              <a:t>Texte </a:t>
            </a:r>
          </a:p>
        </p:txBody>
      </p:sp>
      <p:sp>
        <p:nvSpPr>
          <p:cNvPr id="10" name="Espace réservé du texte 7">
            <a:extLst>
              <a:ext uri="{FF2B5EF4-FFF2-40B4-BE49-F238E27FC236}">
                <a16:creationId xmlns:a16="http://schemas.microsoft.com/office/drawing/2014/main" id="{BD9269A5-8F24-E053-5EB8-D1E496BCA89A}"/>
              </a:ext>
            </a:extLst>
          </p:cNvPr>
          <p:cNvSpPr>
            <a:spLocks noGrp="1"/>
          </p:cNvSpPr>
          <p:nvPr>
            <p:ph type="body" sz="quarter" idx="17" hasCustomPrompt="1"/>
          </p:nvPr>
        </p:nvSpPr>
        <p:spPr>
          <a:xfrm>
            <a:off x="1701800" y="3267040"/>
            <a:ext cx="2552700" cy="307975"/>
          </a:xfrm>
        </p:spPr>
        <p:txBody>
          <a:bodyPr>
            <a:noAutofit/>
          </a:bodyPr>
          <a:lstStyle>
            <a:lvl1pPr marL="0" indent="0">
              <a:buNone/>
              <a:defRPr sz="1400"/>
            </a:lvl1pPr>
          </a:lstStyle>
          <a:p>
            <a:pPr lvl="0"/>
            <a:r>
              <a:rPr lang="fr-FR" dirty="0"/>
              <a:t>Texte </a:t>
            </a:r>
          </a:p>
        </p:txBody>
      </p:sp>
      <p:sp>
        <p:nvSpPr>
          <p:cNvPr id="11" name="Espace réservé du texte 7">
            <a:extLst>
              <a:ext uri="{FF2B5EF4-FFF2-40B4-BE49-F238E27FC236}">
                <a16:creationId xmlns:a16="http://schemas.microsoft.com/office/drawing/2014/main" id="{E72A1C3C-99BF-C2BC-A4B4-DDA25A331157}"/>
              </a:ext>
            </a:extLst>
          </p:cNvPr>
          <p:cNvSpPr>
            <a:spLocks noGrp="1"/>
          </p:cNvSpPr>
          <p:nvPr>
            <p:ph type="body" sz="quarter" idx="18" hasCustomPrompt="1"/>
          </p:nvPr>
        </p:nvSpPr>
        <p:spPr>
          <a:xfrm>
            <a:off x="1701800" y="3840252"/>
            <a:ext cx="2552700" cy="307975"/>
          </a:xfrm>
        </p:spPr>
        <p:txBody>
          <a:bodyPr>
            <a:noAutofit/>
          </a:bodyPr>
          <a:lstStyle>
            <a:lvl1pPr marL="0" indent="0">
              <a:buNone/>
              <a:defRPr sz="1400"/>
            </a:lvl1pPr>
          </a:lstStyle>
          <a:p>
            <a:pPr lvl="0"/>
            <a:r>
              <a:rPr lang="fr-FR" dirty="0"/>
              <a:t>Texte </a:t>
            </a:r>
          </a:p>
        </p:txBody>
      </p:sp>
      <p:sp>
        <p:nvSpPr>
          <p:cNvPr id="12" name="Espace réservé du texte 7">
            <a:extLst>
              <a:ext uri="{FF2B5EF4-FFF2-40B4-BE49-F238E27FC236}">
                <a16:creationId xmlns:a16="http://schemas.microsoft.com/office/drawing/2014/main" id="{39EDB4FF-6D16-8B47-6C16-1600A6B47A4C}"/>
              </a:ext>
            </a:extLst>
          </p:cNvPr>
          <p:cNvSpPr>
            <a:spLocks noGrp="1"/>
          </p:cNvSpPr>
          <p:nvPr>
            <p:ph type="body" sz="quarter" idx="19" hasCustomPrompt="1"/>
          </p:nvPr>
        </p:nvSpPr>
        <p:spPr>
          <a:xfrm>
            <a:off x="1701800" y="4450781"/>
            <a:ext cx="2552700" cy="307975"/>
          </a:xfrm>
        </p:spPr>
        <p:txBody>
          <a:bodyPr>
            <a:noAutofit/>
          </a:bodyPr>
          <a:lstStyle>
            <a:lvl1pPr marL="0" indent="0">
              <a:buNone/>
              <a:defRPr sz="1400"/>
            </a:lvl1pPr>
          </a:lstStyle>
          <a:p>
            <a:pPr lvl="0"/>
            <a:r>
              <a:rPr lang="fr-FR" dirty="0"/>
              <a:t>Texte </a:t>
            </a:r>
          </a:p>
        </p:txBody>
      </p:sp>
      <p:sp>
        <p:nvSpPr>
          <p:cNvPr id="13" name="Espace réservé du texte 7">
            <a:extLst>
              <a:ext uri="{FF2B5EF4-FFF2-40B4-BE49-F238E27FC236}">
                <a16:creationId xmlns:a16="http://schemas.microsoft.com/office/drawing/2014/main" id="{EC0C4074-765E-9AF4-A30F-ECC74631EBCC}"/>
              </a:ext>
            </a:extLst>
          </p:cNvPr>
          <p:cNvSpPr>
            <a:spLocks noGrp="1"/>
          </p:cNvSpPr>
          <p:nvPr>
            <p:ph type="body" sz="quarter" idx="20" hasCustomPrompt="1"/>
          </p:nvPr>
        </p:nvSpPr>
        <p:spPr>
          <a:xfrm>
            <a:off x="1701800" y="5041604"/>
            <a:ext cx="2552700" cy="307975"/>
          </a:xfrm>
        </p:spPr>
        <p:txBody>
          <a:bodyPr>
            <a:noAutofit/>
          </a:bodyPr>
          <a:lstStyle>
            <a:lvl1pPr marL="0" indent="0">
              <a:buNone/>
              <a:defRPr sz="1400"/>
            </a:lvl1pPr>
          </a:lstStyle>
          <a:p>
            <a:pPr lvl="0"/>
            <a:r>
              <a:rPr lang="fr-FR" dirty="0"/>
              <a:t>Texte </a:t>
            </a:r>
          </a:p>
        </p:txBody>
      </p:sp>
      <p:sp>
        <p:nvSpPr>
          <p:cNvPr id="14" name="Espace réservé du texte 7">
            <a:extLst>
              <a:ext uri="{FF2B5EF4-FFF2-40B4-BE49-F238E27FC236}">
                <a16:creationId xmlns:a16="http://schemas.microsoft.com/office/drawing/2014/main" id="{3B71AD3D-778B-1A7A-2EB9-792997EEF8C6}"/>
              </a:ext>
            </a:extLst>
          </p:cNvPr>
          <p:cNvSpPr>
            <a:spLocks noGrp="1"/>
          </p:cNvSpPr>
          <p:nvPr>
            <p:ph type="body" sz="quarter" idx="21" hasCustomPrompt="1"/>
          </p:nvPr>
        </p:nvSpPr>
        <p:spPr>
          <a:xfrm>
            <a:off x="4985302" y="2049723"/>
            <a:ext cx="1614674" cy="307975"/>
          </a:xfrm>
        </p:spPr>
        <p:txBody>
          <a:bodyPr>
            <a:noAutofit/>
          </a:bodyPr>
          <a:lstStyle>
            <a:lvl1pPr marL="0" indent="0">
              <a:buNone/>
              <a:defRPr sz="1400"/>
            </a:lvl1pPr>
          </a:lstStyle>
          <a:p>
            <a:pPr lvl="0"/>
            <a:r>
              <a:rPr lang="fr-FR" dirty="0"/>
              <a:t>Texte </a:t>
            </a:r>
          </a:p>
        </p:txBody>
      </p:sp>
      <p:sp>
        <p:nvSpPr>
          <p:cNvPr id="15" name="Espace réservé du texte 7">
            <a:extLst>
              <a:ext uri="{FF2B5EF4-FFF2-40B4-BE49-F238E27FC236}">
                <a16:creationId xmlns:a16="http://schemas.microsoft.com/office/drawing/2014/main" id="{483707D9-E81B-4B73-16F1-54F003052ABD}"/>
              </a:ext>
            </a:extLst>
          </p:cNvPr>
          <p:cNvSpPr>
            <a:spLocks noGrp="1"/>
          </p:cNvSpPr>
          <p:nvPr>
            <p:ph type="body" sz="quarter" idx="22" hasCustomPrompt="1"/>
          </p:nvPr>
        </p:nvSpPr>
        <p:spPr>
          <a:xfrm>
            <a:off x="4985302" y="2652796"/>
            <a:ext cx="1614674" cy="307975"/>
          </a:xfrm>
        </p:spPr>
        <p:txBody>
          <a:bodyPr>
            <a:noAutofit/>
          </a:bodyPr>
          <a:lstStyle>
            <a:lvl1pPr marL="0" indent="0">
              <a:buNone/>
              <a:defRPr sz="1400"/>
            </a:lvl1pPr>
          </a:lstStyle>
          <a:p>
            <a:pPr lvl="0"/>
            <a:r>
              <a:rPr lang="fr-FR" dirty="0"/>
              <a:t>Texte </a:t>
            </a:r>
          </a:p>
        </p:txBody>
      </p:sp>
      <p:sp>
        <p:nvSpPr>
          <p:cNvPr id="16" name="Espace réservé du texte 7">
            <a:extLst>
              <a:ext uri="{FF2B5EF4-FFF2-40B4-BE49-F238E27FC236}">
                <a16:creationId xmlns:a16="http://schemas.microsoft.com/office/drawing/2014/main" id="{C459575F-40C3-B2B9-7B28-5100D7C0934B}"/>
              </a:ext>
            </a:extLst>
          </p:cNvPr>
          <p:cNvSpPr>
            <a:spLocks noGrp="1"/>
          </p:cNvSpPr>
          <p:nvPr>
            <p:ph type="body" sz="quarter" idx="23" hasCustomPrompt="1"/>
          </p:nvPr>
        </p:nvSpPr>
        <p:spPr>
          <a:xfrm>
            <a:off x="4985302" y="3255869"/>
            <a:ext cx="1614674" cy="307975"/>
          </a:xfrm>
        </p:spPr>
        <p:txBody>
          <a:bodyPr>
            <a:noAutofit/>
          </a:bodyPr>
          <a:lstStyle>
            <a:lvl1pPr marL="0" indent="0">
              <a:buNone/>
              <a:defRPr sz="1400"/>
            </a:lvl1pPr>
          </a:lstStyle>
          <a:p>
            <a:pPr lvl="0"/>
            <a:r>
              <a:rPr lang="fr-FR" dirty="0"/>
              <a:t>Texte </a:t>
            </a:r>
          </a:p>
        </p:txBody>
      </p:sp>
      <p:sp>
        <p:nvSpPr>
          <p:cNvPr id="17" name="Espace réservé du texte 7">
            <a:extLst>
              <a:ext uri="{FF2B5EF4-FFF2-40B4-BE49-F238E27FC236}">
                <a16:creationId xmlns:a16="http://schemas.microsoft.com/office/drawing/2014/main" id="{01E3AA0F-8675-EAC1-4102-08202F7263A3}"/>
              </a:ext>
            </a:extLst>
          </p:cNvPr>
          <p:cNvSpPr>
            <a:spLocks noGrp="1"/>
          </p:cNvSpPr>
          <p:nvPr>
            <p:ph type="body" sz="quarter" idx="24" hasCustomPrompt="1"/>
          </p:nvPr>
        </p:nvSpPr>
        <p:spPr>
          <a:xfrm>
            <a:off x="4985302" y="3836567"/>
            <a:ext cx="1614674" cy="307975"/>
          </a:xfrm>
        </p:spPr>
        <p:txBody>
          <a:bodyPr>
            <a:noAutofit/>
          </a:bodyPr>
          <a:lstStyle>
            <a:lvl1pPr marL="0" indent="0">
              <a:buNone/>
              <a:defRPr sz="1400"/>
            </a:lvl1pPr>
          </a:lstStyle>
          <a:p>
            <a:pPr lvl="0"/>
            <a:r>
              <a:rPr lang="fr-FR" dirty="0"/>
              <a:t>Texte </a:t>
            </a:r>
          </a:p>
        </p:txBody>
      </p:sp>
      <p:sp>
        <p:nvSpPr>
          <p:cNvPr id="18" name="Espace réservé du texte 7">
            <a:extLst>
              <a:ext uri="{FF2B5EF4-FFF2-40B4-BE49-F238E27FC236}">
                <a16:creationId xmlns:a16="http://schemas.microsoft.com/office/drawing/2014/main" id="{EE6599FD-CF79-A85F-7AD3-21F0A9F928CA}"/>
              </a:ext>
            </a:extLst>
          </p:cNvPr>
          <p:cNvSpPr>
            <a:spLocks noGrp="1"/>
          </p:cNvSpPr>
          <p:nvPr>
            <p:ph type="body" sz="quarter" idx="25" hasCustomPrompt="1"/>
          </p:nvPr>
        </p:nvSpPr>
        <p:spPr>
          <a:xfrm>
            <a:off x="4985302" y="4436351"/>
            <a:ext cx="1614674" cy="307975"/>
          </a:xfrm>
        </p:spPr>
        <p:txBody>
          <a:bodyPr>
            <a:noAutofit/>
          </a:bodyPr>
          <a:lstStyle>
            <a:lvl1pPr marL="0" indent="0">
              <a:buNone/>
              <a:defRPr sz="1400"/>
            </a:lvl1pPr>
          </a:lstStyle>
          <a:p>
            <a:pPr lvl="0"/>
            <a:r>
              <a:rPr lang="fr-FR" dirty="0"/>
              <a:t>Texte </a:t>
            </a:r>
          </a:p>
        </p:txBody>
      </p:sp>
      <p:sp>
        <p:nvSpPr>
          <p:cNvPr id="19" name="Espace réservé du texte 7">
            <a:extLst>
              <a:ext uri="{FF2B5EF4-FFF2-40B4-BE49-F238E27FC236}">
                <a16:creationId xmlns:a16="http://schemas.microsoft.com/office/drawing/2014/main" id="{F230BDE1-E9B1-B591-F1F5-9037E0837095}"/>
              </a:ext>
            </a:extLst>
          </p:cNvPr>
          <p:cNvSpPr>
            <a:spLocks noGrp="1"/>
          </p:cNvSpPr>
          <p:nvPr>
            <p:ph type="body" sz="quarter" idx="26" hasCustomPrompt="1"/>
          </p:nvPr>
        </p:nvSpPr>
        <p:spPr>
          <a:xfrm>
            <a:off x="4985302" y="5039424"/>
            <a:ext cx="1614674" cy="307975"/>
          </a:xfrm>
        </p:spPr>
        <p:txBody>
          <a:bodyPr>
            <a:noAutofit/>
          </a:bodyPr>
          <a:lstStyle>
            <a:lvl1pPr marL="0" indent="0">
              <a:buNone/>
              <a:defRPr sz="1400"/>
            </a:lvl1pPr>
          </a:lstStyle>
          <a:p>
            <a:pPr lvl="0"/>
            <a:r>
              <a:rPr lang="fr-FR" dirty="0"/>
              <a:t>Texte </a:t>
            </a:r>
          </a:p>
        </p:txBody>
      </p:sp>
      <p:sp>
        <p:nvSpPr>
          <p:cNvPr id="20" name="Espace réservé du texte 7">
            <a:extLst>
              <a:ext uri="{FF2B5EF4-FFF2-40B4-BE49-F238E27FC236}">
                <a16:creationId xmlns:a16="http://schemas.microsoft.com/office/drawing/2014/main" id="{4F394578-0FAB-C06D-1A04-07CE455DB5BB}"/>
              </a:ext>
            </a:extLst>
          </p:cNvPr>
          <p:cNvSpPr>
            <a:spLocks noGrp="1"/>
          </p:cNvSpPr>
          <p:nvPr>
            <p:ph type="body" sz="quarter" idx="27" hasCustomPrompt="1"/>
          </p:nvPr>
        </p:nvSpPr>
        <p:spPr>
          <a:xfrm>
            <a:off x="7346394" y="2050363"/>
            <a:ext cx="1614674" cy="307975"/>
          </a:xfrm>
        </p:spPr>
        <p:txBody>
          <a:bodyPr>
            <a:noAutofit/>
          </a:bodyPr>
          <a:lstStyle>
            <a:lvl1pPr marL="0" indent="0">
              <a:buNone/>
              <a:defRPr sz="1400"/>
            </a:lvl1pPr>
          </a:lstStyle>
          <a:p>
            <a:pPr lvl="0"/>
            <a:r>
              <a:rPr lang="fr-FR" dirty="0"/>
              <a:t>Texte </a:t>
            </a:r>
          </a:p>
        </p:txBody>
      </p:sp>
      <p:sp>
        <p:nvSpPr>
          <p:cNvPr id="21" name="Espace réservé du texte 7">
            <a:extLst>
              <a:ext uri="{FF2B5EF4-FFF2-40B4-BE49-F238E27FC236}">
                <a16:creationId xmlns:a16="http://schemas.microsoft.com/office/drawing/2014/main" id="{A3079B8F-B70B-ED22-CF54-8A715A83629F}"/>
              </a:ext>
            </a:extLst>
          </p:cNvPr>
          <p:cNvSpPr>
            <a:spLocks noGrp="1"/>
          </p:cNvSpPr>
          <p:nvPr>
            <p:ph type="body" sz="quarter" idx="28" hasCustomPrompt="1"/>
          </p:nvPr>
        </p:nvSpPr>
        <p:spPr>
          <a:xfrm>
            <a:off x="7346394" y="2642303"/>
            <a:ext cx="1614674" cy="307975"/>
          </a:xfrm>
        </p:spPr>
        <p:txBody>
          <a:bodyPr>
            <a:noAutofit/>
          </a:bodyPr>
          <a:lstStyle>
            <a:lvl1pPr marL="0" indent="0">
              <a:buNone/>
              <a:defRPr sz="1400"/>
            </a:lvl1pPr>
          </a:lstStyle>
          <a:p>
            <a:pPr lvl="0"/>
            <a:r>
              <a:rPr lang="fr-FR" dirty="0"/>
              <a:t>Texte </a:t>
            </a:r>
          </a:p>
        </p:txBody>
      </p:sp>
      <p:sp>
        <p:nvSpPr>
          <p:cNvPr id="22" name="Espace réservé du texte 7">
            <a:extLst>
              <a:ext uri="{FF2B5EF4-FFF2-40B4-BE49-F238E27FC236}">
                <a16:creationId xmlns:a16="http://schemas.microsoft.com/office/drawing/2014/main" id="{1C75F4B5-CC6C-FC19-5C14-D1DA875F1E8C}"/>
              </a:ext>
            </a:extLst>
          </p:cNvPr>
          <p:cNvSpPr>
            <a:spLocks noGrp="1"/>
          </p:cNvSpPr>
          <p:nvPr>
            <p:ph type="body" sz="quarter" idx="29" hasCustomPrompt="1"/>
          </p:nvPr>
        </p:nvSpPr>
        <p:spPr>
          <a:xfrm>
            <a:off x="7346394" y="3253441"/>
            <a:ext cx="1614674" cy="307975"/>
          </a:xfrm>
        </p:spPr>
        <p:txBody>
          <a:bodyPr>
            <a:noAutofit/>
          </a:bodyPr>
          <a:lstStyle>
            <a:lvl1pPr marL="0" indent="0">
              <a:buNone/>
              <a:defRPr sz="1400"/>
            </a:lvl1pPr>
          </a:lstStyle>
          <a:p>
            <a:pPr lvl="0"/>
            <a:r>
              <a:rPr lang="fr-FR" dirty="0"/>
              <a:t>Texte </a:t>
            </a:r>
          </a:p>
        </p:txBody>
      </p:sp>
      <p:sp>
        <p:nvSpPr>
          <p:cNvPr id="23" name="Espace réservé du texte 7">
            <a:extLst>
              <a:ext uri="{FF2B5EF4-FFF2-40B4-BE49-F238E27FC236}">
                <a16:creationId xmlns:a16="http://schemas.microsoft.com/office/drawing/2014/main" id="{FF54C949-518C-3964-C83D-F30D078DFE24}"/>
              </a:ext>
            </a:extLst>
          </p:cNvPr>
          <p:cNvSpPr>
            <a:spLocks noGrp="1"/>
          </p:cNvSpPr>
          <p:nvPr>
            <p:ph type="body" sz="quarter" idx="30" hasCustomPrompt="1"/>
          </p:nvPr>
        </p:nvSpPr>
        <p:spPr>
          <a:xfrm>
            <a:off x="7346394" y="3844412"/>
            <a:ext cx="1614674" cy="307975"/>
          </a:xfrm>
        </p:spPr>
        <p:txBody>
          <a:bodyPr>
            <a:noAutofit/>
          </a:bodyPr>
          <a:lstStyle>
            <a:lvl1pPr marL="0" indent="0">
              <a:buNone/>
              <a:defRPr sz="1400"/>
            </a:lvl1pPr>
          </a:lstStyle>
          <a:p>
            <a:pPr lvl="0"/>
            <a:r>
              <a:rPr lang="fr-FR" dirty="0"/>
              <a:t>Texte </a:t>
            </a:r>
          </a:p>
        </p:txBody>
      </p:sp>
      <p:sp>
        <p:nvSpPr>
          <p:cNvPr id="24" name="Espace réservé du texte 7">
            <a:extLst>
              <a:ext uri="{FF2B5EF4-FFF2-40B4-BE49-F238E27FC236}">
                <a16:creationId xmlns:a16="http://schemas.microsoft.com/office/drawing/2014/main" id="{1D380F21-3E3C-1A2B-8352-B57AC5F4D643}"/>
              </a:ext>
            </a:extLst>
          </p:cNvPr>
          <p:cNvSpPr>
            <a:spLocks noGrp="1"/>
          </p:cNvSpPr>
          <p:nvPr>
            <p:ph type="body" sz="quarter" idx="31" hasCustomPrompt="1"/>
          </p:nvPr>
        </p:nvSpPr>
        <p:spPr>
          <a:xfrm>
            <a:off x="7346394" y="4428773"/>
            <a:ext cx="1614674" cy="307975"/>
          </a:xfrm>
        </p:spPr>
        <p:txBody>
          <a:bodyPr>
            <a:noAutofit/>
          </a:bodyPr>
          <a:lstStyle>
            <a:lvl1pPr marL="0" indent="0">
              <a:buNone/>
              <a:defRPr sz="1400"/>
            </a:lvl1pPr>
          </a:lstStyle>
          <a:p>
            <a:pPr lvl="0"/>
            <a:r>
              <a:rPr lang="fr-FR" dirty="0"/>
              <a:t>Texte </a:t>
            </a:r>
          </a:p>
        </p:txBody>
      </p:sp>
      <p:sp>
        <p:nvSpPr>
          <p:cNvPr id="25" name="Espace réservé du texte 7">
            <a:extLst>
              <a:ext uri="{FF2B5EF4-FFF2-40B4-BE49-F238E27FC236}">
                <a16:creationId xmlns:a16="http://schemas.microsoft.com/office/drawing/2014/main" id="{C79750BE-83BC-1DE7-E87B-4E0B60ED9282}"/>
              </a:ext>
            </a:extLst>
          </p:cNvPr>
          <p:cNvSpPr>
            <a:spLocks noGrp="1"/>
          </p:cNvSpPr>
          <p:nvPr>
            <p:ph type="body" sz="quarter" idx="32" hasCustomPrompt="1"/>
          </p:nvPr>
        </p:nvSpPr>
        <p:spPr>
          <a:xfrm>
            <a:off x="7346394" y="5013134"/>
            <a:ext cx="1614674" cy="307975"/>
          </a:xfrm>
        </p:spPr>
        <p:txBody>
          <a:bodyPr>
            <a:noAutofit/>
          </a:bodyPr>
          <a:lstStyle>
            <a:lvl1pPr marL="0" indent="0">
              <a:buNone/>
              <a:defRPr sz="1400"/>
            </a:lvl1pPr>
          </a:lstStyle>
          <a:p>
            <a:pPr lvl="0"/>
            <a:r>
              <a:rPr lang="fr-FR" dirty="0"/>
              <a:t>Texte </a:t>
            </a:r>
          </a:p>
        </p:txBody>
      </p:sp>
      <p:sp>
        <p:nvSpPr>
          <p:cNvPr id="26" name="Espace réservé du texte 7">
            <a:extLst>
              <a:ext uri="{FF2B5EF4-FFF2-40B4-BE49-F238E27FC236}">
                <a16:creationId xmlns:a16="http://schemas.microsoft.com/office/drawing/2014/main" id="{F7B49031-E2F3-53E6-37C6-A448C59D1F81}"/>
              </a:ext>
            </a:extLst>
          </p:cNvPr>
          <p:cNvSpPr>
            <a:spLocks noGrp="1"/>
          </p:cNvSpPr>
          <p:nvPr>
            <p:ph type="body" sz="quarter" idx="33" hasCustomPrompt="1"/>
          </p:nvPr>
        </p:nvSpPr>
        <p:spPr>
          <a:xfrm>
            <a:off x="9456833" y="2049722"/>
            <a:ext cx="1515967" cy="307975"/>
          </a:xfrm>
        </p:spPr>
        <p:txBody>
          <a:bodyPr>
            <a:noAutofit/>
          </a:bodyPr>
          <a:lstStyle>
            <a:lvl1pPr marL="0" indent="0">
              <a:buNone/>
              <a:defRPr sz="1400"/>
            </a:lvl1pPr>
          </a:lstStyle>
          <a:p>
            <a:pPr lvl="0"/>
            <a:r>
              <a:rPr lang="fr-FR" dirty="0"/>
              <a:t>Texte </a:t>
            </a:r>
          </a:p>
        </p:txBody>
      </p:sp>
      <p:sp>
        <p:nvSpPr>
          <p:cNvPr id="27" name="Espace réservé du texte 7">
            <a:extLst>
              <a:ext uri="{FF2B5EF4-FFF2-40B4-BE49-F238E27FC236}">
                <a16:creationId xmlns:a16="http://schemas.microsoft.com/office/drawing/2014/main" id="{5E5193AC-8C29-2322-8884-27B343DA19CF}"/>
              </a:ext>
            </a:extLst>
          </p:cNvPr>
          <p:cNvSpPr>
            <a:spLocks noGrp="1"/>
          </p:cNvSpPr>
          <p:nvPr>
            <p:ph type="body" sz="quarter" idx="34" hasCustomPrompt="1"/>
          </p:nvPr>
        </p:nvSpPr>
        <p:spPr>
          <a:xfrm>
            <a:off x="9456833" y="2645733"/>
            <a:ext cx="1515967" cy="307975"/>
          </a:xfrm>
        </p:spPr>
        <p:txBody>
          <a:bodyPr>
            <a:noAutofit/>
          </a:bodyPr>
          <a:lstStyle>
            <a:lvl1pPr marL="0" indent="0">
              <a:buNone/>
              <a:defRPr sz="1400"/>
            </a:lvl1pPr>
          </a:lstStyle>
          <a:p>
            <a:pPr lvl="0"/>
            <a:r>
              <a:rPr lang="fr-FR" dirty="0"/>
              <a:t>Texte </a:t>
            </a:r>
          </a:p>
        </p:txBody>
      </p:sp>
      <p:sp>
        <p:nvSpPr>
          <p:cNvPr id="28" name="Espace réservé du texte 7">
            <a:extLst>
              <a:ext uri="{FF2B5EF4-FFF2-40B4-BE49-F238E27FC236}">
                <a16:creationId xmlns:a16="http://schemas.microsoft.com/office/drawing/2014/main" id="{73CEC657-562F-B318-7756-6E3945D87AEE}"/>
              </a:ext>
            </a:extLst>
          </p:cNvPr>
          <p:cNvSpPr>
            <a:spLocks noGrp="1"/>
          </p:cNvSpPr>
          <p:nvPr>
            <p:ph type="body" sz="quarter" idx="35" hasCustomPrompt="1"/>
          </p:nvPr>
        </p:nvSpPr>
        <p:spPr>
          <a:xfrm>
            <a:off x="9456833" y="3245014"/>
            <a:ext cx="1515967" cy="307975"/>
          </a:xfrm>
        </p:spPr>
        <p:txBody>
          <a:bodyPr>
            <a:noAutofit/>
          </a:bodyPr>
          <a:lstStyle>
            <a:lvl1pPr marL="0" indent="0">
              <a:buNone/>
              <a:defRPr sz="1400"/>
            </a:lvl1pPr>
          </a:lstStyle>
          <a:p>
            <a:pPr lvl="0"/>
            <a:r>
              <a:rPr lang="fr-FR" dirty="0"/>
              <a:t>Texte </a:t>
            </a:r>
          </a:p>
        </p:txBody>
      </p:sp>
      <p:sp>
        <p:nvSpPr>
          <p:cNvPr id="29" name="Espace réservé du texte 7">
            <a:extLst>
              <a:ext uri="{FF2B5EF4-FFF2-40B4-BE49-F238E27FC236}">
                <a16:creationId xmlns:a16="http://schemas.microsoft.com/office/drawing/2014/main" id="{E0B9E361-BA66-0F97-0644-6B76C0B2F04B}"/>
              </a:ext>
            </a:extLst>
          </p:cNvPr>
          <p:cNvSpPr>
            <a:spLocks noGrp="1"/>
          </p:cNvSpPr>
          <p:nvPr>
            <p:ph type="body" sz="quarter" idx="36" hasCustomPrompt="1"/>
          </p:nvPr>
        </p:nvSpPr>
        <p:spPr>
          <a:xfrm>
            <a:off x="9456833" y="3869476"/>
            <a:ext cx="1515967" cy="307975"/>
          </a:xfrm>
        </p:spPr>
        <p:txBody>
          <a:bodyPr>
            <a:noAutofit/>
          </a:bodyPr>
          <a:lstStyle>
            <a:lvl1pPr marL="0" indent="0">
              <a:buNone/>
              <a:defRPr sz="1400"/>
            </a:lvl1pPr>
          </a:lstStyle>
          <a:p>
            <a:pPr lvl="0"/>
            <a:r>
              <a:rPr lang="fr-FR" dirty="0"/>
              <a:t>Texte </a:t>
            </a:r>
          </a:p>
        </p:txBody>
      </p:sp>
      <p:sp>
        <p:nvSpPr>
          <p:cNvPr id="30" name="Espace réservé du texte 7">
            <a:extLst>
              <a:ext uri="{FF2B5EF4-FFF2-40B4-BE49-F238E27FC236}">
                <a16:creationId xmlns:a16="http://schemas.microsoft.com/office/drawing/2014/main" id="{14004734-EAD8-576C-97B3-2EA2511F4C0C}"/>
              </a:ext>
            </a:extLst>
          </p:cNvPr>
          <p:cNvSpPr>
            <a:spLocks noGrp="1"/>
          </p:cNvSpPr>
          <p:nvPr>
            <p:ph type="body" sz="quarter" idx="37" hasCustomPrompt="1"/>
          </p:nvPr>
        </p:nvSpPr>
        <p:spPr>
          <a:xfrm>
            <a:off x="9456833" y="4424375"/>
            <a:ext cx="1515967" cy="307975"/>
          </a:xfrm>
        </p:spPr>
        <p:txBody>
          <a:bodyPr>
            <a:noAutofit/>
          </a:bodyPr>
          <a:lstStyle>
            <a:lvl1pPr marL="0" indent="0">
              <a:buNone/>
              <a:defRPr sz="1400"/>
            </a:lvl1pPr>
          </a:lstStyle>
          <a:p>
            <a:pPr lvl="0"/>
            <a:r>
              <a:rPr lang="fr-FR" dirty="0"/>
              <a:t>Texte </a:t>
            </a:r>
          </a:p>
        </p:txBody>
      </p:sp>
      <p:sp>
        <p:nvSpPr>
          <p:cNvPr id="31" name="Espace réservé du texte 7">
            <a:extLst>
              <a:ext uri="{FF2B5EF4-FFF2-40B4-BE49-F238E27FC236}">
                <a16:creationId xmlns:a16="http://schemas.microsoft.com/office/drawing/2014/main" id="{E1613229-990A-29D0-11D6-B514AAC4AB5A}"/>
              </a:ext>
            </a:extLst>
          </p:cNvPr>
          <p:cNvSpPr>
            <a:spLocks noGrp="1"/>
          </p:cNvSpPr>
          <p:nvPr>
            <p:ph type="body" sz="quarter" idx="38" hasCustomPrompt="1"/>
          </p:nvPr>
        </p:nvSpPr>
        <p:spPr>
          <a:xfrm>
            <a:off x="9456833" y="5008498"/>
            <a:ext cx="1515967" cy="307975"/>
          </a:xfrm>
        </p:spPr>
        <p:txBody>
          <a:bodyPr>
            <a:noAutofit/>
          </a:bodyPr>
          <a:lstStyle>
            <a:lvl1pPr marL="0" indent="0">
              <a:buNone/>
              <a:defRPr sz="1400"/>
            </a:lvl1pPr>
          </a:lstStyle>
          <a:p>
            <a:pPr lvl="0"/>
            <a:r>
              <a:rPr lang="fr-FR" dirty="0"/>
              <a:t>Texte </a:t>
            </a:r>
          </a:p>
        </p:txBody>
      </p:sp>
      <p:sp>
        <p:nvSpPr>
          <p:cNvPr id="32" name="Espace réservé du texte 7">
            <a:extLst>
              <a:ext uri="{FF2B5EF4-FFF2-40B4-BE49-F238E27FC236}">
                <a16:creationId xmlns:a16="http://schemas.microsoft.com/office/drawing/2014/main" id="{7A2FBA2D-1A04-021E-E39D-8E009E547E0C}"/>
              </a:ext>
            </a:extLst>
          </p:cNvPr>
          <p:cNvSpPr>
            <a:spLocks noGrp="1"/>
          </p:cNvSpPr>
          <p:nvPr>
            <p:ph type="body" sz="quarter" idx="39" hasCustomPrompt="1"/>
          </p:nvPr>
        </p:nvSpPr>
        <p:spPr>
          <a:xfrm>
            <a:off x="4985302" y="1465025"/>
            <a:ext cx="1614674" cy="307975"/>
          </a:xfrm>
        </p:spPr>
        <p:txBody>
          <a:bodyPr>
            <a:noAutofit/>
          </a:bodyPr>
          <a:lstStyle>
            <a:lvl1pPr marL="0" indent="0">
              <a:buNone/>
              <a:defRPr sz="1400">
                <a:solidFill>
                  <a:schemeClr val="bg1"/>
                </a:solidFill>
              </a:defRPr>
            </a:lvl1pPr>
          </a:lstStyle>
          <a:p>
            <a:pPr lvl="0"/>
            <a:r>
              <a:rPr lang="fr-FR" dirty="0"/>
              <a:t>Texte </a:t>
            </a:r>
          </a:p>
        </p:txBody>
      </p:sp>
      <p:sp>
        <p:nvSpPr>
          <p:cNvPr id="33" name="Espace réservé du texte 7">
            <a:extLst>
              <a:ext uri="{FF2B5EF4-FFF2-40B4-BE49-F238E27FC236}">
                <a16:creationId xmlns:a16="http://schemas.microsoft.com/office/drawing/2014/main" id="{3A3B6710-AF2D-8D54-2FC8-EE4F77E98F3D}"/>
              </a:ext>
            </a:extLst>
          </p:cNvPr>
          <p:cNvSpPr>
            <a:spLocks noGrp="1"/>
          </p:cNvSpPr>
          <p:nvPr>
            <p:ph type="body" sz="quarter" idx="40" hasCustomPrompt="1"/>
          </p:nvPr>
        </p:nvSpPr>
        <p:spPr>
          <a:xfrm>
            <a:off x="7320146" y="1464204"/>
            <a:ext cx="1614674" cy="307975"/>
          </a:xfrm>
        </p:spPr>
        <p:txBody>
          <a:bodyPr>
            <a:noAutofit/>
          </a:bodyPr>
          <a:lstStyle>
            <a:lvl1pPr marL="0" indent="0">
              <a:buNone/>
              <a:defRPr sz="1400">
                <a:solidFill>
                  <a:schemeClr val="bg1"/>
                </a:solidFill>
              </a:defRPr>
            </a:lvl1pPr>
          </a:lstStyle>
          <a:p>
            <a:pPr lvl="0"/>
            <a:r>
              <a:rPr lang="fr-FR" dirty="0"/>
              <a:t>Texte </a:t>
            </a:r>
          </a:p>
        </p:txBody>
      </p:sp>
      <p:sp>
        <p:nvSpPr>
          <p:cNvPr id="34" name="Espace réservé du texte 7">
            <a:extLst>
              <a:ext uri="{FF2B5EF4-FFF2-40B4-BE49-F238E27FC236}">
                <a16:creationId xmlns:a16="http://schemas.microsoft.com/office/drawing/2014/main" id="{5B02B076-430D-1EE3-C999-4CB52A3DA794}"/>
              </a:ext>
            </a:extLst>
          </p:cNvPr>
          <p:cNvSpPr>
            <a:spLocks noGrp="1"/>
          </p:cNvSpPr>
          <p:nvPr>
            <p:ph type="body" sz="quarter" idx="41" hasCustomPrompt="1"/>
          </p:nvPr>
        </p:nvSpPr>
        <p:spPr>
          <a:xfrm>
            <a:off x="9456833" y="1461747"/>
            <a:ext cx="1515967" cy="307975"/>
          </a:xfrm>
        </p:spPr>
        <p:txBody>
          <a:bodyPr>
            <a:noAutofit/>
          </a:bodyPr>
          <a:lstStyle>
            <a:lvl1pPr marL="0" indent="0">
              <a:buNone/>
              <a:defRPr sz="1400">
                <a:solidFill>
                  <a:schemeClr val="bg1"/>
                </a:solidFill>
              </a:defRPr>
            </a:lvl1pPr>
          </a:lstStyle>
          <a:p>
            <a:pPr lvl="0"/>
            <a:r>
              <a:rPr lang="fr-FR" dirty="0"/>
              <a:t>Texte </a:t>
            </a:r>
          </a:p>
        </p:txBody>
      </p:sp>
      <p:sp>
        <p:nvSpPr>
          <p:cNvPr id="35" name="Espace réservé du texte 6">
            <a:extLst>
              <a:ext uri="{FF2B5EF4-FFF2-40B4-BE49-F238E27FC236}">
                <a16:creationId xmlns:a16="http://schemas.microsoft.com/office/drawing/2014/main" id="{B07AA67E-706F-42E4-DD64-2E0B6C6FE5D2}"/>
              </a:ext>
            </a:extLst>
          </p:cNvPr>
          <p:cNvSpPr>
            <a:spLocks noGrp="1"/>
          </p:cNvSpPr>
          <p:nvPr>
            <p:ph type="body" sz="quarter" idx="14" hasCustomPrompt="1"/>
          </p:nvPr>
        </p:nvSpPr>
        <p:spPr>
          <a:xfrm>
            <a:off x="655315" y="469558"/>
            <a:ext cx="5606337" cy="556053"/>
          </a:xfrm>
        </p:spPr>
        <p:txBody>
          <a:bodyPr>
            <a:noAutofit/>
          </a:bodyPr>
          <a:lstStyle>
            <a:lvl1pPr marL="0" indent="0">
              <a:buNone/>
              <a:defRPr sz="2100" b="1"/>
            </a:lvl1pPr>
          </a:lstStyle>
          <a:p>
            <a:r>
              <a:rPr lang="fr-FR" dirty="0">
                <a:solidFill>
                  <a:srgbClr val="0D4194"/>
                </a:solidFill>
                <a:latin typeface="Arial" panose="020B0604020202020204" pitchFamily="34" charset="0"/>
                <a:cs typeface="Arial" panose="020B0604020202020204" pitchFamily="34" charset="0"/>
              </a:rPr>
              <a:t>TITRE ICI</a:t>
            </a:r>
          </a:p>
        </p:txBody>
      </p:sp>
    </p:spTree>
    <p:extLst>
      <p:ext uri="{BB962C8B-B14F-4D97-AF65-F5344CB8AC3E}">
        <p14:creationId xmlns:p14="http://schemas.microsoft.com/office/powerpoint/2010/main" val="1134549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8_SCHEMA">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667D8B56-B5FF-2A59-6E17-8896B8A002AF}"/>
              </a:ext>
            </a:extLst>
          </p:cNvPr>
          <p:cNvSpPr>
            <a:spLocks noGrp="1"/>
          </p:cNvSpPr>
          <p:nvPr>
            <p:ph type="body" sz="quarter" idx="10"/>
          </p:nvPr>
        </p:nvSpPr>
        <p:spPr>
          <a:xfrm>
            <a:off x="1805121" y="1730880"/>
            <a:ext cx="1728788" cy="1320930"/>
          </a:xfrm>
        </p:spPr>
        <p:txBody>
          <a:bodyPr/>
          <a:lstStyle>
            <a:lvl1pPr marL="0" indent="0">
              <a:buNone/>
              <a:defRPr sz="1200">
                <a:solidFill>
                  <a:schemeClr val="bg1"/>
                </a:solidFill>
              </a:defRPr>
            </a:lvl1pPr>
            <a:lvl2pPr marL="457200" indent="0">
              <a:buNone/>
              <a:defRPr/>
            </a:lvl2pPr>
          </a:lstStyle>
          <a:p>
            <a:endParaRPr lang="fr-FR" sz="2400" dirty="0">
              <a:solidFill>
                <a:schemeClr val="bg1"/>
              </a:solidFill>
              <a:latin typeface="Arial" panose="020B0604020202020204" pitchFamily="34" charset="0"/>
              <a:cs typeface="Arial" panose="020B0604020202020204" pitchFamily="34" charset="0"/>
            </a:endParaRPr>
          </a:p>
        </p:txBody>
      </p:sp>
      <p:sp>
        <p:nvSpPr>
          <p:cNvPr id="12" name="Espace réservé du texte 8">
            <a:extLst>
              <a:ext uri="{FF2B5EF4-FFF2-40B4-BE49-F238E27FC236}">
                <a16:creationId xmlns:a16="http://schemas.microsoft.com/office/drawing/2014/main" id="{217D0EA7-77BB-FFE1-55E3-86EFF747C764}"/>
              </a:ext>
            </a:extLst>
          </p:cNvPr>
          <p:cNvSpPr>
            <a:spLocks noGrp="1"/>
          </p:cNvSpPr>
          <p:nvPr>
            <p:ph type="body" sz="quarter" idx="11"/>
          </p:nvPr>
        </p:nvSpPr>
        <p:spPr>
          <a:xfrm>
            <a:off x="1729695" y="3340543"/>
            <a:ext cx="1728788" cy="1894397"/>
          </a:xfrm>
        </p:spPr>
        <p:txBody>
          <a:bodyPr/>
          <a:lstStyle>
            <a:lvl1pPr marL="0" indent="0">
              <a:buNone/>
              <a:defRPr sz="1200">
                <a:solidFill>
                  <a:schemeClr val="bg1"/>
                </a:solidFill>
              </a:defRPr>
            </a:lvl1pPr>
            <a:lvl2pPr marL="457200" indent="0">
              <a:buNone/>
              <a:defRPr/>
            </a:lvl2pPr>
          </a:lstStyle>
          <a:p>
            <a:endParaRPr lang="fr-FR" sz="2400" dirty="0">
              <a:solidFill>
                <a:schemeClr val="bg1"/>
              </a:solidFill>
              <a:latin typeface="Arial" panose="020B0604020202020204" pitchFamily="34" charset="0"/>
              <a:cs typeface="Arial" panose="020B0604020202020204" pitchFamily="34" charset="0"/>
            </a:endParaRPr>
          </a:p>
        </p:txBody>
      </p:sp>
      <p:sp>
        <p:nvSpPr>
          <p:cNvPr id="13" name="Espace réservé du texte 8">
            <a:extLst>
              <a:ext uri="{FF2B5EF4-FFF2-40B4-BE49-F238E27FC236}">
                <a16:creationId xmlns:a16="http://schemas.microsoft.com/office/drawing/2014/main" id="{5A6253CE-0CF7-BAB1-E83C-87C368A27F71}"/>
              </a:ext>
            </a:extLst>
          </p:cNvPr>
          <p:cNvSpPr>
            <a:spLocks noGrp="1"/>
          </p:cNvSpPr>
          <p:nvPr>
            <p:ph type="body" sz="quarter" idx="12"/>
          </p:nvPr>
        </p:nvSpPr>
        <p:spPr>
          <a:xfrm>
            <a:off x="3958798" y="1876836"/>
            <a:ext cx="1728788" cy="1463707"/>
          </a:xfrm>
        </p:spPr>
        <p:txBody>
          <a:bodyPr/>
          <a:lstStyle>
            <a:lvl1pPr marL="0" indent="0">
              <a:buNone/>
              <a:defRPr sz="1200">
                <a:solidFill>
                  <a:schemeClr val="bg1"/>
                </a:solidFill>
              </a:defRPr>
            </a:lvl1pPr>
            <a:lvl2pPr marL="457200" indent="0">
              <a:buNone/>
              <a:defRPr/>
            </a:lvl2pPr>
          </a:lstStyle>
          <a:p>
            <a:endParaRPr lang="fr-FR" sz="2400" dirty="0">
              <a:solidFill>
                <a:schemeClr val="bg1"/>
              </a:solidFill>
              <a:latin typeface="Arial" panose="020B0604020202020204" pitchFamily="34" charset="0"/>
              <a:cs typeface="Arial" panose="020B0604020202020204" pitchFamily="34" charset="0"/>
            </a:endParaRPr>
          </a:p>
        </p:txBody>
      </p:sp>
      <p:sp>
        <p:nvSpPr>
          <p:cNvPr id="14" name="Espace réservé du texte 8">
            <a:extLst>
              <a:ext uri="{FF2B5EF4-FFF2-40B4-BE49-F238E27FC236}">
                <a16:creationId xmlns:a16="http://schemas.microsoft.com/office/drawing/2014/main" id="{92E231DA-B0E5-8AF6-4497-B3CFFA49D08B}"/>
              </a:ext>
            </a:extLst>
          </p:cNvPr>
          <p:cNvSpPr>
            <a:spLocks noGrp="1"/>
          </p:cNvSpPr>
          <p:nvPr>
            <p:ph type="body" sz="quarter" idx="13"/>
          </p:nvPr>
        </p:nvSpPr>
        <p:spPr>
          <a:xfrm>
            <a:off x="3958798" y="3771233"/>
            <a:ext cx="1728788" cy="1463707"/>
          </a:xfrm>
        </p:spPr>
        <p:txBody>
          <a:bodyPr/>
          <a:lstStyle>
            <a:lvl1pPr marL="0" indent="0">
              <a:buNone/>
              <a:defRPr sz="1200">
                <a:solidFill>
                  <a:schemeClr val="bg1"/>
                </a:solidFill>
              </a:defRPr>
            </a:lvl1pPr>
            <a:lvl2pPr marL="457200" indent="0">
              <a:buNone/>
              <a:defRPr/>
            </a:lvl2pPr>
          </a:lstStyle>
          <a:p>
            <a:endParaRPr lang="fr-FR" sz="2400" dirty="0">
              <a:solidFill>
                <a:schemeClr val="bg1"/>
              </a:solidFill>
              <a:latin typeface="Arial" panose="020B0604020202020204" pitchFamily="34" charset="0"/>
              <a:cs typeface="Arial" panose="020B0604020202020204" pitchFamily="34" charset="0"/>
            </a:endParaRPr>
          </a:p>
        </p:txBody>
      </p:sp>
      <p:sp>
        <p:nvSpPr>
          <p:cNvPr id="15" name="Espace réservé du texte 8">
            <a:extLst>
              <a:ext uri="{FF2B5EF4-FFF2-40B4-BE49-F238E27FC236}">
                <a16:creationId xmlns:a16="http://schemas.microsoft.com/office/drawing/2014/main" id="{590E5A37-76C2-6507-592F-B4AEAD774DC3}"/>
              </a:ext>
            </a:extLst>
          </p:cNvPr>
          <p:cNvSpPr>
            <a:spLocks noGrp="1"/>
          </p:cNvSpPr>
          <p:nvPr>
            <p:ph type="body" sz="quarter" idx="14"/>
          </p:nvPr>
        </p:nvSpPr>
        <p:spPr>
          <a:xfrm>
            <a:off x="9082981" y="2037174"/>
            <a:ext cx="1632843" cy="1376787"/>
          </a:xfrm>
        </p:spPr>
        <p:txBody>
          <a:bodyPr>
            <a:normAutofit/>
          </a:bodyPr>
          <a:lstStyle>
            <a:lvl1pPr marL="0" indent="0">
              <a:buNone/>
              <a:defRPr sz="2000">
                <a:solidFill>
                  <a:schemeClr val="bg1"/>
                </a:solidFill>
              </a:defRPr>
            </a:lvl1pPr>
            <a:lvl2pPr marL="457200" indent="0">
              <a:buNone/>
              <a:defRPr/>
            </a:lvl2pPr>
          </a:lstStyle>
          <a:p>
            <a:endParaRPr lang="fr-FR" sz="2400" dirty="0">
              <a:solidFill>
                <a:schemeClr val="bg1"/>
              </a:solidFill>
              <a:latin typeface="Arial" panose="020B0604020202020204" pitchFamily="34" charset="0"/>
              <a:cs typeface="Arial" panose="020B0604020202020204" pitchFamily="34" charset="0"/>
            </a:endParaRPr>
          </a:p>
        </p:txBody>
      </p:sp>
      <p:sp>
        <p:nvSpPr>
          <p:cNvPr id="16" name="Espace réservé du texte 8">
            <a:extLst>
              <a:ext uri="{FF2B5EF4-FFF2-40B4-BE49-F238E27FC236}">
                <a16:creationId xmlns:a16="http://schemas.microsoft.com/office/drawing/2014/main" id="{D4845352-F66B-9A6B-C7DB-2425310E0BBD}"/>
              </a:ext>
            </a:extLst>
          </p:cNvPr>
          <p:cNvSpPr>
            <a:spLocks noGrp="1"/>
          </p:cNvSpPr>
          <p:nvPr>
            <p:ph type="body" sz="quarter" idx="15"/>
          </p:nvPr>
        </p:nvSpPr>
        <p:spPr>
          <a:xfrm>
            <a:off x="6504415" y="2264449"/>
            <a:ext cx="1728788" cy="2324538"/>
          </a:xfrm>
        </p:spPr>
        <p:txBody>
          <a:bodyPr/>
          <a:lstStyle>
            <a:lvl1pPr marL="0" indent="0">
              <a:buFont typeface="Arial" panose="020B0604020202020204" pitchFamily="34" charset="0"/>
              <a:buNone/>
              <a:defRPr sz="1200">
                <a:solidFill>
                  <a:schemeClr val="bg1"/>
                </a:solidFill>
              </a:defRPr>
            </a:lvl1pPr>
            <a:lvl2pPr marL="457200" indent="0">
              <a:buNone/>
              <a:defRPr/>
            </a:lvl2pPr>
          </a:lstStyle>
          <a:p>
            <a:endParaRPr lang="fr-FR" sz="2400" dirty="0">
              <a:solidFill>
                <a:schemeClr val="bg1"/>
              </a:solidFill>
              <a:latin typeface="Arial" panose="020B0604020202020204" pitchFamily="34" charset="0"/>
              <a:cs typeface="Arial" panose="020B0604020202020204" pitchFamily="34" charset="0"/>
            </a:endParaRPr>
          </a:p>
        </p:txBody>
      </p:sp>
      <p:sp>
        <p:nvSpPr>
          <p:cNvPr id="17" name="Espace réservé du texte 8">
            <a:extLst>
              <a:ext uri="{FF2B5EF4-FFF2-40B4-BE49-F238E27FC236}">
                <a16:creationId xmlns:a16="http://schemas.microsoft.com/office/drawing/2014/main" id="{C815889E-8A1E-2A9C-E4A0-654CAC36BD0F}"/>
              </a:ext>
            </a:extLst>
          </p:cNvPr>
          <p:cNvSpPr>
            <a:spLocks noGrp="1"/>
          </p:cNvSpPr>
          <p:nvPr>
            <p:ph type="body" sz="quarter" idx="16"/>
          </p:nvPr>
        </p:nvSpPr>
        <p:spPr>
          <a:xfrm>
            <a:off x="9082981" y="3764713"/>
            <a:ext cx="1728788" cy="1376787"/>
          </a:xfrm>
        </p:spPr>
        <p:txBody>
          <a:bodyPr/>
          <a:lstStyle>
            <a:lvl1pPr marL="0" indent="0">
              <a:buNone/>
              <a:defRPr sz="1200">
                <a:solidFill>
                  <a:schemeClr val="bg1"/>
                </a:solidFill>
              </a:defRPr>
            </a:lvl1pPr>
            <a:lvl2pPr marL="457200" indent="0">
              <a:buNone/>
              <a:defRPr/>
            </a:lvl2pPr>
          </a:lstStyle>
          <a:p>
            <a:endParaRPr lang="fr-FR" sz="2400" dirty="0">
              <a:solidFill>
                <a:schemeClr val="bg1"/>
              </a:solidFill>
              <a:latin typeface="Arial" panose="020B0604020202020204" pitchFamily="34" charset="0"/>
              <a:cs typeface="Arial" panose="020B0604020202020204" pitchFamily="34" charset="0"/>
            </a:endParaRPr>
          </a:p>
        </p:txBody>
      </p:sp>
      <p:sp>
        <p:nvSpPr>
          <p:cNvPr id="2" name="Espace réservé du texte 6">
            <a:extLst>
              <a:ext uri="{FF2B5EF4-FFF2-40B4-BE49-F238E27FC236}">
                <a16:creationId xmlns:a16="http://schemas.microsoft.com/office/drawing/2014/main" id="{7398D759-77B8-FEA4-FB52-70F836D64345}"/>
              </a:ext>
            </a:extLst>
          </p:cNvPr>
          <p:cNvSpPr>
            <a:spLocks noGrp="1"/>
          </p:cNvSpPr>
          <p:nvPr>
            <p:ph type="body" sz="quarter" idx="17" hasCustomPrompt="1"/>
          </p:nvPr>
        </p:nvSpPr>
        <p:spPr>
          <a:xfrm>
            <a:off x="655315" y="469558"/>
            <a:ext cx="5606337" cy="556053"/>
          </a:xfrm>
        </p:spPr>
        <p:txBody>
          <a:bodyPr>
            <a:noAutofit/>
          </a:bodyPr>
          <a:lstStyle>
            <a:lvl1pPr marL="0" indent="0">
              <a:buNone/>
              <a:defRPr sz="2100" b="1"/>
            </a:lvl1pPr>
          </a:lstStyle>
          <a:p>
            <a:r>
              <a:rPr lang="fr-FR" dirty="0">
                <a:solidFill>
                  <a:srgbClr val="0D4194"/>
                </a:solidFill>
                <a:latin typeface="Arial" panose="020B0604020202020204" pitchFamily="34" charset="0"/>
                <a:cs typeface="Arial" panose="020B0604020202020204" pitchFamily="34" charset="0"/>
              </a:rPr>
              <a:t>TITRE ICI</a:t>
            </a:r>
          </a:p>
        </p:txBody>
      </p:sp>
    </p:spTree>
    <p:extLst>
      <p:ext uri="{BB962C8B-B14F-4D97-AF65-F5344CB8AC3E}">
        <p14:creationId xmlns:p14="http://schemas.microsoft.com/office/powerpoint/2010/main" val="1063174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9_GRAPHIQU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436D6EFC-C847-9B46-CA8D-3460350CD465}"/>
              </a:ext>
            </a:extLst>
          </p:cNvPr>
          <p:cNvSpPr>
            <a:spLocks noGrp="1"/>
          </p:cNvSpPr>
          <p:nvPr>
            <p:ph type="body" sz="quarter" idx="14" hasCustomPrompt="1"/>
          </p:nvPr>
        </p:nvSpPr>
        <p:spPr>
          <a:xfrm>
            <a:off x="582582" y="432487"/>
            <a:ext cx="5606337" cy="556053"/>
          </a:xfrm>
        </p:spPr>
        <p:txBody>
          <a:bodyPr>
            <a:noAutofit/>
          </a:bodyPr>
          <a:lstStyle>
            <a:lvl1pPr marL="0" indent="0">
              <a:buNone/>
              <a:defRPr sz="2100" b="1"/>
            </a:lvl1pPr>
          </a:lstStyle>
          <a:p>
            <a:r>
              <a:rPr lang="fr-FR" dirty="0">
                <a:solidFill>
                  <a:srgbClr val="0D4194"/>
                </a:solidFill>
                <a:latin typeface="Arial" panose="020B0604020202020204" pitchFamily="34" charset="0"/>
                <a:cs typeface="Arial" panose="020B0604020202020204" pitchFamily="34" charset="0"/>
              </a:rPr>
              <a:t>TITRE ICI </a:t>
            </a:r>
          </a:p>
        </p:txBody>
      </p:sp>
      <p:sp>
        <p:nvSpPr>
          <p:cNvPr id="6" name="Espace réservé du texte 6">
            <a:extLst>
              <a:ext uri="{FF2B5EF4-FFF2-40B4-BE49-F238E27FC236}">
                <a16:creationId xmlns:a16="http://schemas.microsoft.com/office/drawing/2014/main" id="{C776938B-95AB-86DB-D426-AB397A189FE2}"/>
              </a:ext>
            </a:extLst>
          </p:cNvPr>
          <p:cNvSpPr>
            <a:spLocks noGrp="1"/>
          </p:cNvSpPr>
          <p:nvPr>
            <p:ph type="body" sz="quarter" idx="15" hasCustomPrompt="1"/>
          </p:nvPr>
        </p:nvSpPr>
        <p:spPr>
          <a:xfrm>
            <a:off x="582582" y="1368659"/>
            <a:ext cx="4036919" cy="3048962"/>
          </a:xfrm>
        </p:spPr>
        <p:txBody>
          <a:bodyPr>
            <a:noAutofit/>
          </a:bodyPr>
          <a:lstStyle>
            <a:lvl1pPr marL="0" indent="0">
              <a:buNone/>
              <a:defRPr sz="1200" b="0">
                <a:solidFill>
                  <a:schemeClr val="tx1"/>
                </a:solidFill>
              </a:defRPr>
            </a:lvl1pPr>
          </a:lstStyle>
          <a:p>
            <a:r>
              <a:rPr lang="fr-FR" dirty="0">
                <a:solidFill>
                  <a:srgbClr val="0D4194"/>
                </a:solidFill>
                <a:latin typeface="Arial" panose="020B0604020202020204" pitchFamily="34" charset="0"/>
                <a:cs typeface="Arial" panose="020B0604020202020204" pitchFamily="34" charset="0"/>
              </a:rPr>
              <a:t>EXPLICATIONS</a:t>
            </a:r>
          </a:p>
        </p:txBody>
      </p:sp>
    </p:spTree>
    <p:extLst>
      <p:ext uri="{BB962C8B-B14F-4D97-AF65-F5344CB8AC3E}">
        <p14:creationId xmlns:p14="http://schemas.microsoft.com/office/powerpoint/2010/main" val="2856346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ICONES">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0D1F8B5B-611A-B272-8E7A-6AC291F345C8}"/>
              </a:ext>
            </a:extLst>
          </p:cNvPr>
          <p:cNvSpPr txBox="1">
            <a:spLocks/>
          </p:cNvSpPr>
          <p:nvPr userDrawn="1"/>
        </p:nvSpPr>
        <p:spPr>
          <a:xfrm>
            <a:off x="749163" y="417429"/>
            <a:ext cx="5880652" cy="679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D4194"/>
                </a:solidFill>
                <a:latin typeface="Arial" panose="020B0604020202020204" pitchFamily="34" charset="0"/>
                <a:ea typeface="+mj-ea"/>
                <a:cs typeface="Arial" panose="020B0604020202020204" pitchFamily="34" charset="0"/>
              </a:defRPr>
            </a:lvl1pPr>
          </a:lstStyle>
          <a:p>
            <a:r>
              <a:rPr lang="fr-FR" sz="2100" b="1" dirty="0">
                <a:solidFill>
                  <a:srgbClr val="E84262"/>
                </a:solidFill>
                <a:latin typeface="Arial" panose="020B0604020202020204" pitchFamily="34" charset="0"/>
                <a:cs typeface="Arial" panose="020B0604020202020204" pitchFamily="34" charset="0"/>
              </a:rPr>
              <a:t>BIBLIOTHÈQUE D’ICÔNES</a:t>
            </a:r>
          </a:p>
        </p:txBody>
      </p:sp>
      <p:pic>
        <p:nvPicPr>
          <p:cNvPr id="3" name="Image 2">
            <a:extLst>
              <a:ext uri="{FF2B5EF4-FFF2-40B4-BE49-F238E27FC236}">
                <a16:creationId xmlns:a16="http://schemas.microsoft.com/office/drawing/2014/main" id="{6F45AA47-3914-55B2-59C9-F8B02D0A50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5171" y="2116619"/>
            <a:ext cx="431800" cy="469900"/>
          </a:xfrm>
          <a:prstGeom prst="rect">
            <a:avLst/>
          </a:prstGeom>
        </p:spPr>
      </p:pic>
      <p:pic>
        <p:nvPicPr>
          <p:cNvPr id="7" name="Image 6">
            <a:extLst>
              <a:ext uri="{FF2B5EF4-FFF2-40B4-BE49-F238E27FC236}">
                <a16:creationId xmlns:a16="http://schemas.microsoft.com/office/drawing/2014/main" id="{FDDC1602-D227-3348-6365-A3C40A49B5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59771" y="3364545"/>
            <a:ext cx="457200" cy="457200"/>
          </a:xfrm>
          <a:prstGeom prst="rect">
            <a:avLst/>
          </a:prstGeom>
        </p:spPr>
      </p:pic>
      <p:pic>
        <p:nvPicPr>
          <p:cNvPr id="9" name="Image 8">
            <a:extLst>
              <a:ext uri="{FF2B5EF4-FFF2-40B4-BE49-F238E27FC236}">
                <a16:creationId xmlns:a16="http://schemas.microsoft.com/office/drawing/2014/main" id="{0D642BB7-3CB7-2CA8-E3C9-28FCEB757B0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32339" y="2130314"/>
            <a:ext cx="546100" cy="406400"/>
          </a:xfrm>
          <a:prstGeom prst="rect">
            <a:avLst/>
          </a:prstGeom>
        </p:spPr>
      </p:pic>
      <p:pic>
        <p:nvPicPr>
          <p:cNvPr id="13" name="Image 12">
            <a:extLst>
              <a:ext uri="{FF2B5EF4-FFF2-40B4-BE49-F238E27FC236}">
                <a16:creationId xmlns:a16="http://schemas.microsoft.com/office/drawing/2014/main" id="{A679E78C-5E93-DBC1-0F5D-626977C48B6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29460" y="3359767"/>
            <a:ext cx="431800" cy="406400"/>
          </a:xfrm>
          <a:prstGeom prst="rect">
            <a:avLst/>
          </a:prstGeom>
        </p:spPr>
      </p:pic>
      <p:pic>
        <p:nvPicPr>
          <p:cNvPr id="15" name="Image 14">
            <a:extLst>
              <a:ext uri="{FF2B5EF4-FFF2-40B4-BE49-F238E27FC236}">
                <a16:creationId xmlns:a16="http://schemas.microsoft.com/office/drawing/2014/main" id="{EAE767CA-5841-F932-E5A9-B84F37B129C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67448" y="2053786"/>
            <a:ext cx="508000" cy="495300"/>
          </a:xfrm>
          <a:prstGeom prst="rect">
            <a:avLst/>
          </a:prstGeom>
        </p:spPr>
      </p:pic>
      <p:pic>
        <p:nvPicPr>
          <p:cNvPr id="17" name="Image 16">
            <a:extLst>
              <a:ext uri="{FF2B5EF4-FFF2-40B4-BE49-F238E27FC236}">
                <a16:creationId xmlns:a16="http://schemas.microsoft.com/office/drawing/2014/main" id="{76DF03F8-A718-E4FE-4A6A-A3AAD26290B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211475" y="3308967"/>
            <a:ext cx="609600" cy="609600"/>
          </a:xfrm>
          <a:prstGeom prst="rect">
            <a:avLst/>
          </a:prstGeom>
        </p:spPr>
      </p:pic>
      <p:pic>
        <p:nvPicPr>
          <p:cNvPr id="19" name="Image 18">
            <a:extLst>
              <a:ext uri="{FF2B5EF4-FFF2-40B4-BE49-F238E27FC236}">
                <a16:creationId xmlns:a16="http://schemas.microsoft.com/office/drawing/2014/main" id="{CB240EB4-0488-F9B7-0156-93B43A9BDB9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03948" y="3258167"/>
            <a:ext cx="635000" cy="660400"/>
          </a:xfrm>
          <a:prstGeom prst="rect">
            <a:avLst/>
          </a:prstGeom>
        </p:spPr>
      </p:pic>
      <p:pic>
        <p:nvPicPr>
          <p:cNvPr id="21" name="Image 20">
            <a:extLst>
              <a:ext uri="{FF2B5EF4-FFF2-40B4-BE49-F238E27FC236}">
                <a16:creationId xmlns:a16="http://schemas.microsoft.com/office/drawing/2014/main" id="{21E3AC21-0DF2-7153-6335-4EEA936529F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640047" y="3368643"/>
            <a:ext cx="713948" cy="613995"/>
          </a:xfrm>
          <a:prstGeom prst="rect">
            <a:avLst/>
          </a:prstGeom>
        </p:spPr>
      </p:pic>
      <p:pic>
        <p:nvPicPr>
          <p:cNvPr id="23" name="Image 22">
            <a:extLst>
              <a:ext uri="{FF2B5EF4-FFF2-40B4-BE49-F238E27FC236}">
                <a16:creationId xmlns:a16="http://schemas.microsoft.com/office/drawing/2014/main" id="{3D043668-4225-570F-72C1-299DC3143CD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803948" y="4550313"/>
            <a:ext cx="673100" cy="685800"/>
          </a:xfrm>
          <a:prstGeom prst="rect">
            <a:avLst/>
          </a:prstGeom>
        </p:spPr>
      </p:pic>
      <p:pic>
        <p:nvPicPr>
          <p:cNvPr id="25" name="Image 24">
            <a:extLst>
              <a:ext uri="{FF2B5EF4-FFF2-40B4-BE49-F238E27FC236}">
                <a16:creationId xmlns:a16="http://schemas.microsoft.com/office/drawing/2014/main" id="{6D6B451B-1A5E-3A05-4C36-B2E399A1543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9071509" y="2103033"/>
            <a:ext cx="609600" cy="609600"/>
          </a:xfrm>
          <a:prstGeom prst="rect">
            <a:avLst/>
          </a:prstGeom>
        </p:spPr>
      </p:pic>
      <p:pic>
        <p:nvPicPr>
          <p:cNvPr id="27" name="Image 26">
            <a:extLst>
              <a:ext uri="{FF2B5EF4-FFF2-40B4-BE49-F238E27FC236}">
                <a16:creationId xmlns:a16="http://schemas.microsoft.com/office/drawing/2014/main" id="{88C1F091-0874-2589-F3A6-040F237AE9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234412" y="2077633"/>
            <a:ext cx="635000" cy="660400"/>
          </a:xfrm>
          <a:prstGeom prst="rect">
            <a:avLst/>
          </a:prstGeom>
        </p:spPr>
      </p:pic>
      <p:pic>
        <p:nvPicPr>
          <p:cNvPr id="29" name="Image 28">
            <a:extLst>
              <a:ext uri="{FF2B5EF4-FFF2-40B4-BE49-F238E27FC236}">
                <a16:creationId xmlns:a16="http://schemas.microsoft.com/office/drawing/2014/main" id="{84A3B841-8979-29ED-8E42-22C9C900BFD7}"/>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138529" y="3359767"/>
            <a:ext cx="713947" cy="613994"/>
          </a:xfrm>
          <a:prstGeom prst="rect">
            <a:avLst/>
          </a:prstGeom>
        </p:spPr>
      </p:pic>
      <p:pic>
        <p:nvPicPr>
          <p:cNvPr id="31" name="Image 30">
            <a:extLst>
              <a:ext uri="{FF2B5EF4-FFF2-40B4-BE49-F238E27FC236}">
                <a16:creationId xmlns:a16="http://schemas.microsoft.com/office/drawing/2014/main" id="{8408D106-35AE-4E2A-1449-8E2AB737B4DC}"/>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202621" y="4627926"/>
            <a:ext cx="596900" cy="609600"/>
          </a:xfrm>
          <a:prstGeom prst="rect">
            <a:avLst/>
          </a:prstGeom>
        </p:spPr>
      </p:pic>
      <p:pic>
        <p:nvPicPr>
          <p:cNvPr id="33" name="Image 32">
            <a:extLst>
              <a:ext uri="{FF2B5EF4-FFF2-40B4-BE49-F238E27FC236}">
                <a16:creationId xmlns:a16="http://schemas.microsoft.com/office/drawing/2014/main" id="{17E5F347-146C-24D6-E3CD-2E71CAD490D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670112" y="2096523"/>
            <a:ext cx="634999" cy="665975"/>
          </a:xfrm>
          <a:prstGeom prst="rect">
            <a:avLst/>
          </a:prstGeom>
        </p:spPr>
      </p:pic>
      <p:pic>
        <p:nvPicPr>
          <p:cNvPr id="35" name="Image 34">
            <a:extLst>
              <a:ext uri="{FF2B5EF4-FFF2-40B4-BE49-F238E27FC236}">
                <a16:creationId xmlns:a16="http://schemas.microsoft.com/office/drawing/2014/main" id="{7D02E671-B7A3-52E4-722A-ECE6DA09EFC9}"/>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575189" y="4564427"/>
            <a:ext cx="660400" cy="673100"/>
          </a:xfrm>
          <a:prstGeom prst="rect">
            <a:avLst/>
          </a:prstGeom>
        </p:spPr>
      </p:pic>
      <p:pic>
        <p:nvPicPr>
          <p:cNvPr id="37" name="Image 36">
            <a:extLst>
              <a:ext uri="{FF2B5EF4-FFF2-40B4-BE49-F238E27FC236}">
                <a16:creationId xmlns:a16="http://schemas.microsoft.com/office/drawing/2014/main" id="{4C92C874-3680-FDBB-B853-31E174ABD68B}"/>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718997" y="4608471"/>
            <a:ext cx="634998" cy="648509"/>
          </a:xfrm>
          <a:prstGeom prst="rect">
            <a:avLst/>
          </a:prstGeom>
        </p:spPr>
      </p:pic>
      <p:pic>
        <p:nvPicPr>
          <p:cNvPr id="39" name="Image 38">
            <a:extLst>
              <a:ext uri="{FF2B5EF4-FFF2-40B4-BE49-F238E27FC236}">
                <a16:creationId xmlns:a16="http://schemas.microsoft.com/office/drawing/2014/main" id="{64962174-0227-43F1-E23E-8D2A220FDD1A}"/>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9138529" y="4627926"/>
            <a:ext cx="648509" cy="648509"/>
          </a:xfrm>
          <a:prstGeom prst="rect">
            <a:avLst/>
          </a:prstGeom>
        </p:spPr>
      </p:pic>
      <p:pic>
        <p:nvPicPr>
          <p:cNvPr id="41" name="Image 40">
            <a:extLst>
              <a:ext uri="{FF2B5EF4-FFF2-40B4-BE49-F238E27FC236}">
                <a16:creationId xmlns:a16="http://schemas.microsoft.com/office/drawing/2014/main" id="{AA112BAD-5D5E-E87A-5C03-39EF6F1FB910}"/>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rot="18701405">
            <a:off x="6184016" y="4556664"/>
            <a:ext cx="673099" cy="673099"/>
          </a:xfrm>
          <a:prstGeom prst="rect">
            <a:avLst/>
          </a:prstGeom>
        </p:spPr>
      </p:pic>
    </p:spTree>
    <p:extLst>
      <p:ext uri="{BB962C8B-B14F-4D97-AF65-F5344CB8AC3E}">
        <p14:creationId xmlns:p14="http://schemas.microsoft.com/office/powerpoint/2010/main" val="3106296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1_ICONES">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0D1F8B5B-611A-B272-8E7A-6AC291F345C8}"/>
              </a:ext>
            </a:extLst>
          </p:cNvPr>
          <p:cNvSpPr txBox="1">
            <a:spLocks/>
          </p:cNvSpPr>
          <p:nvPr userDrawn="1"/>
        </p:nvSpPr>
        <p:spPr>
          <a:xfrm>
            <a:off x="749163" y="417429"/>
            <a:ext cx="5880652" cy="679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D4194"/>
                </a:solidFill>
                <a:latin typeface="Arial" panose="020B0604020202020204" pitchFamily="34" charset="0"/>
                <a:ea typeface="+mj-ea"/>
                <a:cs typeface="Arial" panose="020B0604020202020204" pitchFamily="34" charset="0"/>
              </a:defRPr>
            </a:lvl1pPr>
          </a:lstStyle>
          <a:p>
            <a:r>
              <a:rPr lang="fr-FR" sz="2100" b="1" dirty="0">
                <a:solidFill>
                  <a:srgbClr val="E84262"/>
                </a:solidFill>
                <a:latin typeface="Arial" panose="020B0604020202020204" pitchFamily="34" charset="0"/>
                <a:cs typeface="Arial" panose="020B0604020202020204" pitchFamily="34" charset="0"/>
              </a:rPr>
              <a:t>BIBLIOTHÈQUE D’ICÔNES</a:t>
            </a:r>
          </a:p>
        </p:txBody>
      </p:sp>
      <p:pic>
        <p:nvPicPr>
          <p:cNvPr id="4" name="Image 3">
            <a:extLst>
              <a:ext uri="{FF2B5EF4-FFF2-40B4-BE49-F238E27FC236}">
                <a16:creationId xmlns:a16="http://schemas.microsoft.com/office/drawing/2014/main" id="{F7209F23-2004-FF9A-0CFB-06B2DB3E55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05300" y="2078921"/>
            <a:ext cx="1790700" cy="1790700"/>
          </a:xfrm>
          <a:prstGeom prst="rect">
            <a:avLst/>
          </a:prstGeom>
        </p:spPr>
      </p:pic>
      <p:pic>
        <p:nvPicPr>
          <p:cNvPr id="6" name="Image 5">
            <a:extLst>
              <a:ext uri="{FF2B5EF4-FFF2-40B4-BE49-F238E27FC236}">
                <a16:creationId xmlns:a16="http://schemas.microsoft.com/office/drawing/2014/main" id="{A88B4685-FD86-0A49-8089-B4EED42833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53159" y="3822615"/>
            <a:ext cx="1790700" cy="1790700"/>
          </a:xfrm>
          <a:prstGeom prst="rect">
            <a:avLst/>
          </a:prstGeom>
        </p:spPr>
      </p:pic>
      <p:pic>
        <p:nvPicPr>
          <p:cNvPr id="11" name="Image 10">
            <a:extLst>
              <a:ext uri="{FF2B5EF4-FFF2-40B4-BE49-F238E27FC236}">
                <a16:creationId xmlns:a16="http://schemas.microsoft.com/office/drawing/2014/main" id="{D4B88B18-2F98-C9A8-F273-0D8A900AF87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3084" y="2087333"/>
            <a:ext cx="1790700" cy="1790700"/>
          </a:xfrm>
          <a:prstGeom prst="rect">
            <a:avLst/>
          </a:prstGeom>
        </p:spPr>
      </p:pic>
      <p:pic>
        <p:nvPicPr>
          <p:cNvPr id="14" name="Image 13">
            <a:extLst>
              <a:ext uri="{FF2B5EF4-FFF2-40B4-BE49-F238E27FC236}">
                <a16:creationId xmlns:a16="http://schemas.microsoft.com/office/drawing/2014/main" id="{071BFEF5-7001-C239-3941-5A40B90DD9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0993" y="3878033"/>
            <a:ext cx="1790700" cy="1790700"/>
          </a:xfrm>
          <a:prstGeom prst="rect">
            <a:avLst/>
          </a:prstGeom>
        </p:spPr>
      </p:pic>
      <p:pic>
        <p:nvPicPr>
          <p:cNvPr id="18" name="Image 17">
            <a:extLst>
              <a:ext uri="{FF2B5EF4-FFF2-40B4-BE49-F238E27FC236}">
                <a16:creationId xmlns:a16="http://schemas.microsoft.com/office/drawing/2014/main" id="{E346916C-7AF6-D88F-17B0-80EB6E4EBF4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388842" y="3883042"/>
            <a:ext cx="1790700" cy="1790700"/>
          </a:xfrm>
          <a:prstGeom prst="rect">
            <a:avLst/>
          </a:prstGeom>
        </p:spPr>
      </p:pic>
      <p:pic>
        <p:nvPicPr>
          <p:cNvPr id="22" name="Image 21">
            <a:extLst>
              <a:ext uri="{FF2B5EF4-FFF2-40B4-BE49-F238E27FC236}">
                <a16:creationId xmlns:a16="http://schemas.microsoft.com/office/drawing/2014/main" id="{B16B4090-30BE-980C-3E2D-B564D2D5EFE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284192" y="2087333"/>
            <a:ext cx="1790700" cy="1790700"/>
          </a:xfrm>
          <a:prstGeom prst="rect">
            <a:avLst/>
          </a:prstGeom>
        </p:spPr>
      </p:pic>
      <p:pic>
        <p:nvPicPr>
          <p:cNvPr id="30" name="Image 29">
            <a:extLst>
              <a:ext uri="{FF2B5EF4-FFF2-40B4-BE49-F238E27FC236}">
                <a16:creationId xmlns:a16="http://schemas.microsoft.com/office/drawing/2014/main" id="{E60F20D6-2F10-751B-303B-AC261C46F5D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205658" y="2087333"/>
            <a:ext cx="1790700" cy="1790700"/>
          </a:xfrm>
          <a:prstGeom prst="rect">
            <a:avLst/>
          </a:prstGeom>
        </p:spPr>
      </p:pic>
    </p:spTree>
    <p:extLst>
      <p:ext uri="{BB962C8B-B14F-4D97-AF65-F5344CB8AC3E}">
        <p14:creationId xmlns:p14="http://schemas.microsoft.com/office/powerpoint/2010/main" val="2641315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MERCI">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Espace réservé du texte 20">
            <a:extLst>
              <a:ext uri="{FF2B5EF4-FFF2-40B4-BE49-F238E27FC236}">
                <a16:creationId xmlns:a16="http://schemas.microsoft.com/office/drawing/2014/main" id="{0AAAAEA3-3831-82E8-4C44-19961393E944}"/>
              </a:ext>
            </a:extLst>
          </p:cNvPr>
          <p:cNvSpPr>
            <a:spLocks noGrp="1"/>
          </p:cNvSpPr>
          <p:nvPr>
            <p:ph type="body" sz="quarter" idx="10" hasCustomPrompt="1"/>
          </p:nvPr>
        </p:nvSpPr>
        <p:spPr>
          <a:xfrm>
            <a:off x="1255789" y="1833042"/>
            <a:ext cx="4476750" cy="882621"/>
          </a:xfrm>
        </p:spPr>
        <p:txBody>
          <a:bodyPr/>
          <a:lstStyle>
            <a:lvl1pPr marL="0" indent="0">
              <a:buNone/>
              <a:defRPr sz="6000" b="1">
                <a:latin typeface="Arial" panose="020B0604020202020204" pitchFamily="34" charset="0"/>
                <a:cs typeface="Arial" panose="020B0604020202020204" pitchFamily="34" charset="0"/>
              </a:defRPr>
            </a:lvl1pPr>
          </a:lstStyle>
          <a:p>
            <a:pPr lvl="0"/>
            <a:r>
              <a:rPr lang="fr-FR" dirty="0"/>
              <a:t>Merci</a:t>
            </a:r>
          </a:p>
        </p:txBody>
      </p:sp>
      <p:sp>
        <p:nvSpPr>
          <p:cNvPr id="12" name="Espace réservé du texte 6">
            <a:extLst>
              <a:ext uri="{FF2B5EF4-FFF2-40B4-BE49-F238E27FC236}">
                <a16:creationId xmlns:a16="http://schemas.microsoft.com/office/drawing/2014/main" id="{EB8B48EA-B839-3636-22CC-FD944A2F57C8}"/>
              </a:ext>
            </a:extLst>
          </p:cNvPr>
          <p:cNvSpPr>
            <a:spLocks noGrp="1"/>
          </p:cNvSpPr>
          <p:nvPr>
            <p:ph type="body" sz="quarter" idx="14" hasCustomPrompt="1"/>
          </p:nvPr>
        </p:nvSpPr>
        <p:spPr>
          <a:xfrm>
            <a:off x="1255789" y="2724569"/>
            <a:ext cx="5606337" cy="556053"/>
          </a:xfrm>
        </p:spPr>
        <p:txBody>
          <a:bodyPr>
            <a:noAutofit/>
          </a:bodyPr>
          <a:lstStyle>
            <a:lvl1pPr marL="0" indent="0">
              <a:buNone/>
              <a:defRPr lang="fr-FR" sz="2400" b="1" kern="1200" dirty="0">
                <a:solidFill>
                  <a:srgbClr val="E84262"/>
                </a:solidFill>
                <a:latin typeface="Arial" panose="020B0604020202020204" pitchFamily="34" charset="0"/>
                <a:ea typeface="+mj-ea"/>
                <a:cs typeface="Arial" panose="020B0604020202020204" pitchFamily="34" charset="0"/>
              </a:defRPr>
            </a:lvl1pPr>
          </a:lstStyle>
          <a:p>
            <a:r>
              <a:rPr lang="fr-FR" sz="2000" b="1" dirty="0">
                <a:solidFill>
                  <a:srgbClr val="E84262"/>
                </a:solidFill>
                <a:latin typeface="Arial" panose="020B0604020202020204" pitchFamily="34" charset="0"/>
                <a:cs typeface="Arial" panose="020B0604020202020204" pitchFamily="34" charset="0"/>
              </a:rPr>
              <a:t>Pour votre attention !  </a:t>
            </a:r>
          </a:p>
        </p:txBody>
      </p:sp>
    </p:spTree>
    <p:extLst>
      <p:ext uri="{BB962C8B-B14F-4D97-AF65-F5344CB8AC3E}">
        <p14:creationId xmlns:p14="http://schemas.microsoft.com/office/powerpoint/2010/main" val="3904007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1_MERCI">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Image 8" descr="Une image contenant Graphique, Police, graphisme, conception&#10;&#10;Description générée automatiquement">
            <a:extLst>
              <a:ext uri="{FF2B5EF4-FFF2-40B4-BE49-F238E27FC236}">
                <a16:creationId xmlns:a16="http://schemas.microsoft.com/office/drawing/2014/main" id="{466A155F-52F7-8D51-4A97-1B846FF058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17361" y="6327784"/>
            <a:ext cx="2296020" cy="290516"/>
          </a:xfrm>
          <a:prstGeom prst="rect">
            <a:avLst/>
          </a:prstGeom>
        </p:spPr>
      </p:pic>
    </p:spTree>
    <p:extLst>
      <p:ext uri="{BB962C8B-B14F-4D97-AF65-F5344CB8AC3E}">
        <p14:creationId xmlns:p14="http://schemas.microsoft.com/office/powerpoint/2010/main" val="2475832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62F6F72-9BD6-4E1B-9B97-A965D10FC28A}" type="datetimeFigureOut">
              <a:rPr lang="fr-FR" smtClean="0"/>
              <a:t>01/04/2026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2176501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2F6F72-9BD6-4E1B-9B97-A965D10FC28A}" type="datetimeFigureOut">
              <a:rPr lang="fr-FR" smtClean="0"/>
              <a:t>01/04/2026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1232555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62F6F72-9BD6-4E1B-9B97-A965D10FC28A}" type="datetimeFigureOut">
              <a:rPr lang="fr-FR" smtClean="0"/>
              <a:t>01/04/2026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223294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OUS SOCIÉTAIR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765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62F6F72-9BD6-4E1B-9B97-A965D10FC28A}" type="datetimeFigureOut">
              <a:rPr lang="fr-FR" smtClean="0"/>
              <a:t>01/04/2026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399928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62F6F72-9BD6-4E1B-9B97-A965D10FC28A}" type="datetimeFigureOut">
              <a:rPr lang="fr-FR" smtClean="0"/>
              <a:t>01/04/2026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23096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62F6F72-9BD6-4E1B-9B97-A965D10FC28A}" type="datetimeFigureOut">
              <a:rPr lang="fr-FR" smtClean="0"/>
              <a:t>01/04/2026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3061738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2F6F72-9BD6-4E1B-9B97-A965D10FC28A}" type="datetimeFigureOut">
              <a:rPr lang="fr-FR" smtClean="0"/>
              <a:t>01/04/2026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2350300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62F6F72-9BD6-4E1B-9B97-A965D10FC28A}" type="datetimeFigureOut">
              <a:rPr lang="fr-FR" smtClean="0"/>
              <a:t>01/04/2026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3236661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62F6F72-9BD6-4E1B-9B97-A965D10FC28A}" type="datetimeFigureOut">
              <a:rPr lang="fr-FR" smtClean="0"/>
              <a:t>01/04/2026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1758986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2F6F72-9BD6-4E1B-9B97-A965D10FC28A}" type="datetimeFigureOut">
              <a:rPr lang="fr-FR" smtClean="0"/>
              <a:t>01/04/2026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218592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2F6F72-9BD6-4E1B-9B97-A965D10FC28A}" type="datetimeFigureOut">
              <a:rPr lang="fr-FR" smtClean="0"/>
              <a:t>01/04/2026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3552644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12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FAITES ENTENDRE VOTRE VOIX">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3140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u simple avec un text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a:xfrm>
            <a:off x="609600" y="6377940"/>
            <a:ext cx="2804160" cy="342900"/>
          </a:xfrm>
          <a:prstGeom prst="rect">
            <a:avLst/>
          </a:prstGeom>
        </p:spPr>
        <p:txBody>
          <a:bodyPr/>
          <a:lstStyle/>
          <a:p>
            <a:fld id="{EB9C262D-5599-4E2E-86C3-E068F978D94D}" type="datetime1">
              <a:rPr lang="fr-FR" smtClean="0"/>
              <a:t>01/04/2026</a:t>
            </a:fld>
            <a:endParaRPr lang="fr-FR"/>
          </a:p>
        </p:txBody>
      </p:sp>
      <p:sp>
        <p:nvSpPr>
          <p:cNvPr id="5"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638785" y="6615886"/>
            <a:ext cx="1606550" cy="125095"/>
          </a:xfrm>
          <a:prstGeom prst="rect">
            <a:avLst/>
          </a:prstGeom>
        </p:spPr>
        <p:txBody>
          <a:bodyPr/>
          <a:lstStyle/>
          <a:p>
            <a:r>
              <a:rPr lang="fr-FR"/>
              <a:t>Confidentialité -</a:t>
            </a: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a:xfrm>
            <a:off x="284317" y="6546769"/>
            <a:ext cx="287655" cy="224154"/>
          </a:xfrm>
          <a:prstGeom prst="rect">
            <a:avLst/>
          </a:prstGeom>
        </p:spPr>
        <p:txBody>
          <a:bodyPr/>
          <a:lstStyle/>
          <a:p>
            <a:fld id="{35E55281-3F81-4F60-8CC6-52BBDDE62597}" type="slidenum">
              <a:rPr lang="fr-FR" smtClean="0"/>
              <a:t>‹N°›</a:t>
            </a:fld>
            <a:endParaRPr lang="fr-FR"/>
          </a:p>
        </p:txBody>
      </p:sp>
      <p:cxnSp>
        <p:nvCxnSpPr>
          <p:cNvPr id="7" name="Connecteur droit 6">
            <a:extLst>
              <a:ext uri="{FF2B5EF4-FFF2-40B4-BE49-F238E27FC236}">
                <a16:creationId xmlns:a16="http://schemas.microsoft.com/office/drawing/2014/main" id="{DB215FB7-9195-4118-A37E-F32D8DD59D20}"/>
              </a:ext>
            </a:extLst>
          </p:cNvPr>
          <p:cNvCxnSpPr>
            <a:cxnSpLocks/>
          </p:cNvCxnSpPr>
          <p:nvPr userDrawn="1"/>
        </p:nvCxnSpPr>
        <p:spPr>
          <a:xfrm>
            <a:off x="571410" y="543852"/>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0B594F13-B5FE-4C81-B8CB-9B659237E78A}"/>
              </a:ext>
            </a:extLst>
          </p:cNvPr>
          <p:cNvSpPr>
            <a:spLocks noGrp="1"/>
          </p:cNvSpPr>
          <p:nvPr>
            <p:ph type="title"/>
          </p:nvPr>
        </p:nvSpPr>
        <p:spPr>
          <a:xfrm>
            <a:off x="542926" y="771609"/>
            <a:ext cx="11078723" cy="1080000"/>
          </a:xfrm>
        </p:spPr>
        <p:txBody>
          <a:bodyPr/>
          <a:lstStyle>
            <a:lvl1pPr>
              <a:defRPr sz="4400"/>
            </a:lvl1pPr>
          </a:lstStyle>
          <a:p>
            <a:r>
              <a:rPr lang="fr-FR" dirty="0"/>
              <a:t>Modifiez le style du titre</a:t>
            </a:r>
          </a:p>
        </p:txBody>
      </p:sp>
      <p:sp>
        <p:nvSpPr>
          <p:cNvPr id="10" name="Espace réservé du texte 11">
            <a:extLst>
              <a:ext uri="{FF2B5EF4-FFF2-40B4-BE49-F238E27FC236}">
                <a16:creationId xmlns:a16="http://schemas.microsoft.com/office/drawing/2014/main" id="{283AFC61-79E2-0944-B06B-1465A91EBB36}"/>
              </a:ext>
            </a:extLst>
          </p:cNvPr>
          <p:cNvSpPr>
            <a:spLocks noGrp="1"/>
          </p:cNvSpPr>
          <p:nvPr>
            <p:ph type="body" sz="quarter" idx="14"/>
          </p:nvPr>
        </p:nvSpPr>
        <p:spPr>
          <a:xfrm>
            <a:off x="570352" y="2079365"/>
            <a:ext cx="11078723" cy="4007026"/>
          </a:xfrm>
          <a:prstGeom prst="rect">
            <a:avLst/>
          </a:prstGeom>
          <a:noFill/>
          <a:effectLst/>
        </p:spPr>
        <p:txBody>
          <a:bodyPr lIns="0" tIns="0" rIns="0" bIns="0" ancho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42110568"/>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743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Section Title">
    <p:spTree>
      <p:nvGrpSpPr>
        <p:cNvPr id="1" name=""/>
        <p:cNvGrpSpPr/>
        <p:nvPr/>
      </p:nvGrpSpPr>
      <p:grpSpPr>
        <a:xfrm>
          <a:off x="0" y="0"/>
          <a:ext cx="0" cy="0"/>
          <a:chOff x="0" y="0"/>
          <a:chExt cx="0" cy="0"/>
        </a:xfrm>
      </p:grpSpPr>
      <p:sp>
        <p:nvSpPr>
          <p:cNvPr id="3" name="Holder 6"/>
          <p:cNvSpPr>
            <a:spLocks noGrp="1"/>
          </p:cNvSpPr>
          <p:nvPr>
            <p:ph type="sldNum" sz="quarter" idx="7"/>
          </p:nvPr>
        </p:nvSpPr>
        <p:spPr>
          <a:xfrm>
            <a:off x="9220200" y="6477000"/>
            <a:ext cx="2804160" cy="169277"/>
          </a:xfrm>
          <a:prstGeom prst="rect">
            <a:avLst/>
          </a:prstGeom>
        </p:spPr>
        <p:txBody>
          <a:bodyPr lIns="0" tIns="0" rIns="0" bIns="0"/>
          <a:lstStyle>
            <a:lvl1pPr algn="r">
              <a:defRPr sz="1100" b="1">
                <a:solidFill>
                  <a:srgbClr val="2F5597"/>
                </a:solidFill>
                <a:latin typeface="Arial Black" panose="020B0A04020102020204" pitchFamily="34" charset="0"/>
              </a:defRPr>
            </a:lvl1pPr>
          </a:lstStyle>
          <a:p>
            <a:fld id="{B6F15528-21DE-4FAA-801E-634DDDAF4B2B}" type="slidenum">
              <a:rPr lang="fr-FR" smtClean="0"/>
              <a:pPr/>
              <a:t>‹N°›</a:t>
            </a:fld>
            <a:endParaRPr lang="fr-FR" dirty="0"/>
          </a:p>
        </p:txBody>
      </p:sp>
      <p:sp>
        <p:nvSpPr>
          <p:cNvPr id="2" name="Rectangle 1"/>
          <p:cNvSpPr/>
          <p:nvPr userDrawn="1"/>
        </p:nvSpPr>
        <p:spPr>
          <a:xfrm>
            <a:off x="0" y="0"/>
            <a:ext cx="12192000" cy="63518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1586851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1_FAITES ENTENDRE VOTRE VOIX">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19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LA RÉUSS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12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1_LA RÉUSS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70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MISSION ACCEPTÉ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89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1_MISSION ACCEPTÉ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49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D4194"/>
                </a:solidFill>
                <a:latin typeface="Arial" panose="020B0604020202020204" pitchFamily="34" charset="0"/>
                <a:cs typeface="Arial" panose="020B0604020202020204" pitchFamily="34" charset="0"/>
              </a:defRPr>
            </a:lvl1pPr>
          </a:lstStyle>
          <a:p>
            <a:fld id="{FFF7A2E6-39D2-F445-A138-3E4F00D89E9F}" type="datetimeFigureOut">
              <a:rPr lang="fr-FR" smtClean="0"/>
              <a:pPr/>
              <a:t>01/04/2026</a:t>
            </a:fld>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D4194"/>
                </a:solidFill>
                <a:latin typeface="Arial" panose="020B0604020202020204" pitchFamily="34" charset="0"/>
                <a:cs typeface="Arial" panose="020B0604020202020204" pitchFamily="34" charset="0"/>
              </a:defRPr>
            </a:lvl1pPr>
          </a:lstStyle>
          <a:p>
            <a:fld id="{BEEC7DC5-1000-A74D-8971-3B4F9289A155}" type="slidenum">
              <a:rPr lang="fr-FR" smtClean="0"/>
              <a:pPr/>
              <a:t>‹N°›</a:t>
            </a:fld>
            <a:endParaRPr lang="fr-FR"/>
          </a:p>
        </p:txBody>
      </p:sp>
      <p:pic>
        <p:nvPicPr>
          <p:cNvPr id="7" name="Image 6" descr="Une image contenant Graphique, Police, graphisme, conception&#10;&#10;Description générée automatiquement">
            <a:extLst>
              <a:ext uri="{FF2B5EF4-FFF2-40B4-BE49-F238E27FC236}">
                <a16:creationId xmlns:a16="http://schemas.microsoft.com/office/drawing/2014/main" id="{CD464BED-AA4E-18BA-DCA8-66A1A738C71F}"/>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4817361" y="6327784"/>
            <a:ext cx="2296020" cy="290516"/>
          </a:xfrm>
          <a:prstGeom prst="rect">
            <a:avLst/>
          </a:prstGeom>
        </p:spPr>
      </p:pic>
    </p:spTree>
    <p:extLst>
      <p:ext uri="{BB962C8B-B14F-4D97-AF65-F5344CB8AC3E}">
        <p14:creationId xmlns:p14="http://schemas.microsoft.com/office/powerpoint/2010/main" val="238143146"/>
      </p:ext>
    </p:extLst>
  </p:cSld>
  <p:clrMap bg1="lt1" tx1="dk1" bg2="lt2" tx2="dk2" accent1="accent1" accent2="accent2" accent3="accent3" accent4="accent4" accent5="accent5" accent6="accent6" hlink="hlink" folHlink="folHlink"/>
  <p:sldLayoutIdLst>
    <p:sldLayoutId id="2147483699" r:id="rId1"/>
    <p:sldLayoutId id="2147483719" r:id="rId2"/>
    <p:sldLayoutId id="2147483720" r:id="rId3"/>
    <p:sldLayoutId id="2147483717" r:id="rId4"/>
    <p:sldLayoutId id="2147483718" r:id="rId5"/>
    <p:sldLayoutId id="2147483721" r:id="rId6"/>
    <p:sldLayoutId id="2147483722" r:id="rId7"/>
    <p:sldLayoutId id="2147483723" r:id="rId8"/>
    <p:sldLayoutId id="2147483724" r:id="rId9"/>
    <p:sldLayoutId id="2147483725" r:id="rId10"/>
    <p:sldLayoutId id="2147483726" r:id="rId11"/>
    <p:sldLayoutId id="2147483716" r:id="rId12"/>
    <p:sldLayoutId id="2147483705" r:id="rId13"/>
    <p:sldLayoutId id="2147483701" r:id="rId14"/>
    <p:sldLayoutId id="2147483703" r:id="rId15"/>
    <p:sldLayoutId id="2147483704" r:id="rId16"/>
    <p:sldLayoutId id="2147483706" r:id="rId17"/>
    <p:sldLayoutId id="2147483707" r:id="rId18"/>
    <p:sldLayoutId id="2147483715" r:id="rId19"/>
    <p:sldLayoutId id="2147483714" r:id="rId20"/>
    <p:sldLayoutId id="2147483709" r:id="rId21"/>
    <p:sldLayoutId id="2147483711" r:id="rId22"/>
    <p:sldLayoutId id="2147483712" r:id="rId23"/>
    <p:sldLayoutId id="2147483713" r:id="rId24"/>
    <p:sldLayoutId id="2147483710" r:id="rId25"/>
    <p:sldLayoutId id="2147483700" r:id="rId26"/>
  </p:sldLayoutIdLst>
  <p:txStyles>
    <p:titleStyle>
      <a:lvl1pPr algn="l" defTabSz="914400" rtl="0" eaLnBrk="1" latinLnBrk="0" hangingPunct="1">
        <a:lnSpc>
          <a:spcPct val="90000"/>
        </a:lnSpc>
        <a:spcBef>
          <a:spcPct val="0"/>
        </a:spcBef>
        <a:buNone/>
        <a:defRPr sz="4400" kern="1200">
          <a:solidFill>
            <a:srgbClr val="0D419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6F72-9BD6-4E1B-9B97-A965D10FC28A}" type="datetimeFigureOut">
              <a:rPr lang="fr-FR" smtClean="0"/>
              <a:t>01/04/2026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76620-5CAD-4118-B201-E57D5E26297E}" type="slidenum">
              <a:rPr lang="fr-FR" smtClean="0"/>
              <a:t>‹N°›</a:t>
            </a:fld>
            <a:endParaRPr lang="fr-FR"/>
          </a:p>
        </p:txBody>
      </p:sp>
    </p:spTree>
    <p:extLst>
      <p:ext uri="{BB962C8B-B14F-4D97-AF65-F5344CB8AC3E}">
        <p14:creationId xmlns:p14="http://schemas.microsoft.com/office/powerpoint/2010/main" val="309173516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5"/>
          <p:cNvSpPr txBox="1">
            <a:spLocks/>
          </p:cNvSpPr>
          <p:nvPr/>
        </p:nvSpPr>
        <p:spPr>
          <a:xfrm>
            <a:off x="6464572" y="4456672"/>
            <a:ext cx="5577447" cy="815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solidFill>
                  <a:srgbClr val="E84361"/>
                </a:solidFill>
              </a:rPr>
              <a:t>Assemblée générale 2026</a:t>
            </a:r>
          </a:p>
        </p:txBody>
      </p:sp>
      <p:sp>
        <p:nvSpPr>
          <p:cNvPr id="3" name="Titre 2"/>
          <p:cNvSpPr txBox="1">
            <a:spLocks/>
          </p:cNvSpPr>
          <p:nvPr/>
        </p:nvSpPr>
        <p:spPr>
          <a:xfrm>
            <a:off x="6464572" y="741137"/>
            <a:ext cx="5022578"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700" b="0" i="0" kern="1200">
                <a:solidFill>
                  <a:srgbClr val="0D41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700" b="0" i="0" u="none" strike="noStrike" kern="1200" cap="none" spc="0" normalizeH="0" baseline="0" noProof="0" dirty="0">
                <a:ln>
                  <a:noFill/>
                </a:ln>
                <a:solidFill>
                  <a:srgbClr val="0D4194"/>
                </a:solidFill>
                <a:effectLst/>
                <a:uLnTx/>
                <a:uFillTx/>
                <a:latin typeface="Arial" panose="020B0604020202020204"/>
                <a:ea typeface="+mj-ea"/>
                <a:cs typeface="Arial" panose="020B0604020202020204" pitchFamily="34" charset="0"/>
              </a:rPr>
              <a:t>Crédit Mutuel de</a:t>
            </a:r>
            <a:r>
              <a:rPr kumimoji="0" lang="fr-FR" sz="2700" b="0" i="0" u="none" strike="noStrike" kern="1200" cap="none" spc="0" normalizeH="0" noProof="0" dirty="0">
                <a:ln>
                  <a:noFill/>
                </a:ln>
                <a:solidFill>
                  <a:srgbClr val="0D4194"/>
                </a:solidFill>
                <a:effectLst/>
                <a:uLnTx/>
                <a:uFillTx/>
                <a:latin typeface="Arial" panose="020B0604020202020204"/>
                <a:ea typeface="+mj-ea"/>
                <a:cs typeface="Arial" panose="020B0604020202020204" pitchFamily="34" charset="0"/>
              </a:rPr>
              <a:t> </a:t>
            </a:r>
            <a:endParaRPr kumimoji="0" lang="fr-FR" sz="2700" b="0" i="0" u="none" strike="noStrike" kern="1200" cap="none" spc="0" normalizeH="0" baseline="0" noProof="0" dirty="0">
              <a:ln>
                <a:noFill/>
              </a:ln>
              <a:solidFill>
                <a:srgbClr val="0D4194"/>
              </a:solidFill>
              <a:effectLst/>
              <a:uLnTx/>
              <a:uFillTx/>
              <a:latin typeface="Arial" panose="020B0604020202020204"/>
              <a:ea typeface="+mj-ea"/>
              <a:cs typeface="Arial" panose="020B0604020202020204" pitchFamily="34" charset="0"/>
            </a:endParaRPr>
          </a:p>
        </p:txBody>
      </p:sp>
    </p:spTree>
    <p:extLst>
      <p:ext uri="{BB962C8B-B14F-4D97-AF65-F5344CB8AC3E}">
        <p14:creationId xmlns:p14="http://schemas.microsoft.com/office/powerpoint/2010/main" val="237057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BB3F124-2877-4EAC-A3A4-5EA6A9CF67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8139" y="6224966"/>
            <a:ext cx="2075723" cy="415821"/>
          </a:xfrm>
          <a:prstGeom prst="rect">
            <a:avLst/>
          </a:prstGeom>
        </p:spPr>
      </p:pic>
      <p:pic>
        <p:nvPicPr>
          <p:cNvPr id="3" name="Image 2">
            <a:extLst>
              <a:ext uri="{FF2B5EF4-FFF2-40B4-BE49-F238E27FC236}">
                <a16:creationId xmlns:a16="http://schemas.microsoft.com/office/drawing/2014/main" id="{C08C8CDD-61E1-45DD-B5BE-385F35F131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957" y="-45610"/>
            <a:ext cx="12484957" cy="7019616"/>
          </a:xfrm>
          <a:prstGeom prst="rect">
            <a:avLst/>
          </a:prstGeom>
        </p:spPr>
      </p:pic>
      <p:pic>
        <p:nvPicPr>
          <p:cNvPr id="11" name="Image 10">
            <a:extLst>
              <a:ext uri="{FF2B5EF4-FFF2-40B4-BE49-F238E27FC236}">
                <a16:creationId xmlns:a16="http://schemas.microsoft.com/office/drawing/2014/main" id="{E8F5EA0B-F05D-47BF-9253-A000446DBC4D}"/>
              </a:ext>
            </a:extLst>
          </p:cNvPr>
          <p:cNvPicPr>
            <a:picLocks noChangeAspect="1"/>
          </p:cNvPicPr>
          <p:nvPr/>
        </p:nvPicPr>
        <p:blipFill>
          <a:blip r:embed="rId5" cstate="screen">
            <a:clrChange>
              <a:clrFrom>
                <a:srgbClr val="011B54"/>
              </a:clrFrom>
              <a:clrTo>
                <a:srgbClr val="011B54">
                  <a:alpha val="0"/>
                </a:srgbClr>
              </a:clrTo>
            </a:clrChange>
            <a:extLst>
              <a:ext uri="{28A0092B-C50C-407E-A947-70E740481C1C}">
                <a14:useLocalDpi xmlns:a14="http://schemas.microsoft.com/office/drawing/2010/main"/>
              </a:ext>
            </a:extLst>
          </a:blip>
          <a:stretch>
            <a:fillRect/>
          </a:stretch>
        </p:blipFill>
        <p:spPr>
          <a:xfrm>
            <a:off x="7465443" y="5549027"/>
            <a:ext cx="2013945" cy="1260265"/>
          </a:xfrm>
          <a:prstGeom prst="rect">
            <a:avLst/>
          </a:prstGeom>
        </p:spPr>
      </p:pic>
      <p:pic>
        <p:nvPicPr>
          <p:cNvPr id="12" name="Image 11">
            <a:extLst>
              <a:ext uri="{FF2B5EF4-FFF2-40B4-BE49-F238E27FC236}">
                <a16:creationId xmlns:a16="http://schemas.microsoft.com/office/drawing/2014/main" id="{E4A9A7CA-F12C-4BFC-BB30-50E782D971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5219" y="5637165"/>
            <a:ext cx="1341558" cy="1024416"/>
          </a:xfrm>
          <a:prstGeom prst="rect">
            <a:avLst/>
          </a:prstGeom>
        </p:spPr>
      </p:pic>
      <p:pic>
        <p:nvPicPr>
          <p:cNvPr id="13" name="Image 12">
            <a:extLst>
              <a:ext uri="{FF2B5EF4-FFF2-40B4-BE49-F238E27FC236}">
                <a16:creationId xmlns:a16="http://schemas.microsoft.com/office/drawing/2014/main" id="{F268F448-8B0F-4BAF-B57E-40FC9D8C3B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20124" y="5549027"/>
            <a:ext cx="1135256" cy="1137845"/>
          </a:xfrm>
          <a:prstGeom prst="rect">
            <a:avLst/>
          </a:prstGeom>
        </p:spPr>
      </p:pic>
      <p:sp>
        <p:nvSpPr>
          <p:cNvPr id="14" name="Rectangle 13">
            <a:extLst>
              <a:ext uri="{FF2B5EF4-FFF2-40B4-BE49-F238E27FC236}">
                <a16:creationId xmlns:a16="http://schemas.microsoft.com/office/drawing/2014/main" id="{86403604-2BE9-483B-B8D6-3C28DD3D5ED2}"/>
              </a:ext>
            </a:extLst>
          </p:cNvPr>
          <p:cNvSpPr/>
          <p:nvPr/>
        </p:nvSpPr>
        <p:spPr>
          <a:xfrm>
            <a:off x="8458832" y="5468797"/>
            <a:ext cx="1318008" cy="264518"/>
          </a:xfrm>
          <a:prstGeom prst="rect">
            <a:avLst/>
          </a:prstGeom>
          <a:solidFill>
            <a:srgbClr val="E60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79BFFA1-455F-4426-A691-8AB87806C699}"/>
              </a:ext>
            </a:extLst>
          </p:cNvPr>
          <p:cNvSpPr/>
          <p:nvPr/>
        </p:nvSpPr>
        <p:spPr>
          <a:xfrm>
            <a:off x="8520543" y="1610196"/>
            <a:ext cx="1318008" cy="264518"/>
          </a:xfrm>
          <a:prstGeom prst="rect">
            <a:avLst/>
          </a:prstGeom>
          <a:solidFill>
            <a:srgbClr val="E60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re 3">
            <a:extLst>
              <a:ext uri="{FF2B5EF4-FFF2-40B4-BE49-F238E27FC236}">
                <a16:creationId xmlns:a16="http://schemas.microsoft.com/office/drawing/2014/main" id="{E3E76DC3-3AB1-4FAC-BF77-868B17DBA319}"/>
              </a:ext>
            </a:extLst>
          </p:cNvPr>
          <p:cNvSpPr txBox="1">
            <a:spLocks/>
          </p:cNvSpPr>
          <p:nvPr/>
        </p:nvSpPr>
        <p:spPr>
          <a:xfrm>
            <a:off x="1942794" y="4247895"/>
            <a:ext cx="8739541" cy="1977071"/>
          </a:xfrm>
          <a:prstGeom prst="rect">
            <a:avLst/>
          </a:prstGeom>
          <a:noFill/>
        </p:spPr>
        <p:txBody>
          <a:bodyPr/>
          <a:lstStyle>
            <a:lvl1pPr algn="l" defTabSz="914400" rtl="0" eaLnBrk="1" latinLnBrk="0" hangingPunct="1">
              <a:lnSpc>
                <a:spcPct val="90000"/>
              </a:lnSpc>
              <a:spcBef>
                <a:spcPct val="0"/>
              </a:spcBef>
              <a:buNone/>
              <a:defRPr sz="2400" b="0" i="0" kern="1200">
                <a:solidFill>
                  <a:schemeClr val="accent1"/>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800" b="0" i="0" u="none" strike="noStrike" kern="1200" cap="none" spc="0" normalizeH="0" baseline="0" noProof="0" dirty="0">
                <a:ln>
                  <a:noFill/>
                </a:ln>
                <a:solidFill>
                  <a:srgbClr val="ED7D31">
                    <a:lumMod val="75000"/>
                  </a:srgbClr>
                </a:solidFill>
                <a:effectLst/>
                <a:uLnTx/>
                <a:uFillTx/>
                <a:latin typeface="Impact" panose="020B0806030902050204" pitchFamily="34" charset="0"/>
                <a:ea typeface="+mj-ea"/>
                <a:cs typeface="+mj-cs"/>
              </a:rPr>
              <a:t>DES OUTILS PUISSANTS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800" b="0" i="0" u="none" strike="noStrike" kern="1200" cap="none" spc="0" normalizeH="0" baseline="0" noProof="0" dirty="0">
                <a:ln>
                  <a:noFill/>
                </a:ln>
                <a:solidFill>
                  <a:srgbClr val="ED7D31">
                    <a:lumMod val="75000"/>
                  </a:srgbClr>
                </a:solidFill>
                <a:effectLst/>
                <a:uLnTx/>
                <a:uFillTx/>
                <a:latin typeface="Impact" panose="020B0806030902050204" pitchFamily="34" charset="0"/>
                <a:ea typeface="+mj-ea"/>
                <a:cs typeface="+mj-cs"/>
              </a:rPr>
              <a:t>AU SERVICE DE NOS MISSIONS</a:t>
            </a:r>
            <a:endParaRPr kumimoji="0" lang="fr-FR" sz="6600" b="0" i="0" u="none" strike="noStrike" kern="1200" cap="none" spc="0" normalizeH="0" baseline="0" noProof="0" dirty="0">
              <a:ln>
                <a:noFill/>
              </a:ln>
              <a:solidFill>
                <a:srgbClr val="ED7D31">
                  <a:lumMod val="75000"/>
                </a:srgbClr>
              </a:solidFill>
              <a:effectLst/>
              <a:uLnTx/>
              <a:uFillTx/>
              <a:latin typeface="Impact" panose="020B0806030902050204" pitchFamily="34" charset="0"/>
              <a:ea typeface="+mj-ea"/>
              <a:cs typeface="+mj-cs"/>
            </a:endParaRPr>
          </a:p>
        </p:txBody>
      </p:sp>
      <p:sp>
        <p:nvSpPr>
          <p:cNvPr id="9" name="Titre 3">
            <a:extLst>
              <a:ext uri="{FF2B5EF4-FFF2-40B4-BE49-F238E27FC236}">
                <a16:creationId xmlns:a16="http://schemas.microsoft.com/office/drawing/2014/main" id="{08F91901-51C6-4E17-A106-5F7A74001387}"/>
              </a:ext>
            </a:extLst>
          </p:cNvPr>
          <p:cNvSpPr txBox="1">
            <a:spLocks/>
          </p:cNvSpPr>
          <p:nvPr/>
        </p:nvSpPr>
        <p:spPr>
          <a:xfrm>
            <a:off x="1726227" y="346457"/>
            <a:ext cx="8739541" cy="1977071"/>
          </a:xfrm>
          <a:prstGeom prst="rect">
            <a:avLst/>
          </a:prstGeom>
          <a:noFill/>
        </p:spPr>
        <p:txBody>
          <a:bodyPr/>
          <a:lstStyle>
            <a:lvl1pPr algn="l" defTabSz="914400" rtl="0" eaLnBrk="1" latinLnBrk="0" hangingPunct="1">
              <a:lnSpc>
                <a:spcPct val="90000"/>
              </a:lnSpc>
              <a:spcBef>
                <a:spcPct val="0"/>
              </a:spcBef>
              <a:buNone/>
              <a:defRPr sz="2400" b="0" i="0" kern="1200">
                <a:solidFill>
                  <a:schemeClr val="accent1"/>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5400" b="0" i="0" u="none" strike="noStrike" kern="1200" cap="none" spc="0" normalizeH="0" baseline="0" noProof="0" dirty="0">
                <a:ln>
                  <a:noFill/>
                </a:ln>
                <a:solidFill>
                  <a:srgbClr val="5B9BD5">
                    <a:lumMod val="75000"/>
                  </a:srgbClr>
                </a:solidFill>
                <a:effectLst/>
                <a:uLnTx/>
                <a:uFillTx/>
                <a:latin typeface="Impact" panose="020B0806030902050204" pitchFamily="34" charset="0"/>
                <a:ea typeface="+mj-ea"/>
                <a:cs typeface="+mj-cs"/>
              </a:rPr>
              <a:t>RAISON D’ÊTRE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5400" b="0" i="0" u="none" strike="noStrike" kern="1200" cap="none" spc="0" normalizeH="0" baseline="0" noProof="0" dirty="0">
                <a:ln>
                  <a:noFill/>
                </a:ln>
                <a:solidFill>
                  <a:srgbClr val="5B9BD5">
                    <a:lumMod val="75000"/>
                  </a:srgbClr>
                </a:solidFill>
                <a:effectLst/>
                <a:uLnTx/>
                <a:uFillTx/>
                <a:latin typeface="Impact" panose="020B0806030902050204" pitchFamily="34" charset="0"/>
                <a:ea typeface="+mj-ea"/>
                <a:cs typeface="+mj-cs"/>
              </a:rPr>
              <a:t>ENSEMBLE, ECOUTER ET AGIR</a:t>
            </a:r>
            <a:endParaRPr kumimoji="0" lang="fr-FR" sz="7200" b="0" i="0" u="none" strike="noStrike" kern="1200" cap="none" spc="0" normalizeH="0" baseline="0" noProof="0" dirty="0">
              <a:ln>
                <a:noFill/>
              </a:ln>
              <a:solidFill>
                <a:srgbClr val="5B9BD5">
                  <a:lumMod val="75000"/>
                </a:srgbClr>
              </a:solidFill>
              <a:effectLst/>
              <a:uLnTx/>
              <a:uFillTx/>
              <a:latin typeface="Impact" panose="020B0806030902050204" pitchFamily="34" charset="0"/>
              <a:ea typeface="+mj-ea"/>
              <a:cs typeface="+mj-cs"/>
            </a:endParaRPr>
          </a:p>
        </p:txBody>
      </p:sp>
      <p:sp>
        <p:nvSpPr>
          <p:cNvPr id="17" name="Titre 3">
            <a:extLst>
              <a:ext uri="{FF2B5EF4-FFF2-40B4-BE49-F238E27FC236}">
                <a16:creationId xmlns:a16="http://schemas.microsoft.com/office/drawing/2014/main" id="{E296442C-07FD-468B-B891-C481F7517708}"/>
              </a:ext>
            </a:extLst>
          </p:cNvPr>
          <p:cNvSpPr txBox="1">
            <a:spLocks/>
          </p:cNvSpPr>
          <p:nvPr/>
        </p:nvSpPr>
        <p:spPr>
          <a:xfrm>
            <a:off x="1262158" y="1985221"/>
            <a:ext cx="10100815" cy="1977071"/>
          </a:xfrm>
          <a:prstGeom prst="rect">
            <a:avLst/>
          </a:prstGeom>
          <a:noFill/>
        </p:spPr>
        <p:txBody>
          <a:bodyPr/>
          <a:lstStyle>
            <a:lvl1pPr algn="l" defTabSz="914400" rtl="0" eaLnBrk="1" latinLnBrk="0" hangingPunct="1">
              <a:lnSpc>
                <a:spcPct val="90000"/>
              </a:lnSpc>
              <a:spcBef>
                <a:spcPct val="0"/>
              </a:spcBef>
              <a:buNone/>
              <a:defRPr sz="2400" b="0" i="0" kern="1200">
                <a:solidFill>
                  <a:schemeClr val="accent1"/>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5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5 MISSIONS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5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20 ENGAGEMENTS</a:t>
            </a:r>
            <a:r>
              <a:rPr kumimoji="0" lang="fr-FR" sz="5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5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Marqueurs de notre différence</a:t>
            </a:r>
            <a:endParaRPr kumimoji="0" lang="fr-FR" sz="72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35749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330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627883" y="314110"/>
            <a:ext cx="10966709" cy="556053"/>
          </a:xfrm>
        </p:spPr>
        <p:txBody>
          <a:bodyPr/>
          <a:lstStyle/>
          <a:p>
            <a:r>
              <a:rPr lang="fr-FR" dirty="0">
                <a:solidFill>
                  <a:srgbClr val="E84161"/>
                </a:solidFill>
              </a:rPr>
              <a:t>Ordre du jour de l’Assemblée générale ordinaire</a:t>
            </a:r>
          </a:p>
        </p:txBody>
      </p:sp>
      <p:sp>
        <p:nvSpPr>
          <p:cNvPr id="3" name="ZoneTexte 2"/>
          <p:cNvSpPr txBox="1"/>
          <p:nvPr/>
        </p:nvSpPr>
        <p:spPr>
          <a:xfrm>
            <a:off x="627883" y="1037336"/>
            <a:ext cx="9644380" cy="4970591"/>
          </a:xfrm>
          <a:prstGeom prst="rect">
            <a:avLst/>
          </a:prstGeom>
          <a:noFill/>
        </p:spPr>
        <p:txBody>
          <a:bodyPr wrap="square" rtlCol="0">
            <a:spAutoFit/>
          </a:bodyPr>
          <a:lstStyle/>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Bienvenue, ouverture de l'Assemblée, constitution du bureau</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d'activité du Président</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Présentation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du Conseil de surveillance et certification des comptes</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Approbation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Affectation du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Variation du capital social</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Quitus et décharge au Conseil d'administration</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Pouvoirs au porteur</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Clôture de l'Assemblée générale ordinaire</a:t>
            </a:r>
          </a:p>
        </p:txBody>
      </p:sp>
      <p:cxnSp>
        <p:nvCxnSpPr>
          <p:cNvPr id="5" name="Connecteur droit 4"/>
          <p:cNvCxnSpPr/>
          <p:nvPr/>
        </p:nvCxnSpPr>
        <p:spPr>
          <a:xfrm>
            <a:off x="315045" y="1045029"/>
            <a:ext cx="7684" cy="5163671"/>
          </a:xfrm>
          <a:prstGeom prst="line">
            <a:avLst/>
          </a:prstGeom>
          <a:ln w="952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14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560013" cy="3949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3"/>
          <p:cNvSpPr>
            <a:spLocks noGrp="1"/>
          </p:cNvSpPr>
          <p:nvPr>
            <p:ph type="ctrTitle"/>
          </p:nvPr>
        </p:nvSpPr>
        <p:spPr>
          <a:xfrm>
            <a:off x="703340" y="1465714"/>
            <a:ext cx="8636000" cy="1324521"/>
          </a:xfrm>
        </p:spPr>
        <p:txBody>
          <a:bodyPr>
            <a:noAutofit/>
          </a:bodyPr>
          <a:lstStyle/>
          <a:p>
            <a:pPr lvl="0" algn="ctr">
              <a:defRPr/>
            </a:pPr>
            <a:r>
              <a:rPr lang="fr-FR" sz="3600" dirty="0"/>
              <a:t>PRÉSENTATION DU BILAN ET DU COMPTE DE RÉSULTAT </a:t>
            </a:r>
            <a:br>
              <a:rPr lang="fr-FR" sz="3600" dirty="0"/>
            </a:br>
            <a:endParaRPr lang="fr-FR" sz="3600" b="0" dirty="0"/>
          </a:p>
        </p:txBody>
      </p:sp>
      <p:sp>
        <p:nvSpPr>
          <p:cNvPr id="9" name="Rectangle 8"/>
          <p:cNvSpPr/>
          <p:nvPr/>
        </p:nvSpPr>
        <p:spPr>
          <a:xfrm>
            <a:off x="1233539" y="3118596"/>
            <a:ext cx="8636000" cy="830997"/>
          </a:xfrm>
          <a:prstGeom prst="rect">
            <a:avLst/>
          </a:prstGeom>
        </p:spPr>
        <p:txBody>
          <a:bodyPr wrap="square">
            <a:spAutoFit/>
          </a:bodyPr>
          <a:lstStyle/>
          <a:p>
            <a:pPr algn="ctr"/>
            <a:r>
              <a:rPr lang="fr-FR" sz="2400" dirty="0">
                <a:solidFill>
                  <a:srgbClr val="0D4194"/>
                </a:solidFill>
                <a:latin typeface="Arial" panose="020B0604020202020204" pitchFamily="34" charset="0"/>
                <a:ea typeface="+mj-ea"/>
                <a:cs typeface="Arial" panose="020B0604020202020204" pitchFamily="34" charset="0"/>
              </a:rPr>
              <a:t>M Stéphane CUNEY </a:t>
            </a:r>
            <a:br>
              <a:rPr lang="fr-FR" sz="2400" dirty="0">
                <a:solidFill>
                  <a:srgbClr val="0D4194"/>
                </a:solidFill>
                <a:latin typeface="Arial" panose="020B0604020202020204" pitchFamily="34" charset="0"/>
                <a:ea typeface="+mj-ea"/>
                <a:cs typeface="Arial" panose="020B0604020202020204" pitchFamily="34" charset="0"/>
              </a:rPr>
            </a:br>
            <a:r>
              <a:rPr lang="fr-FR" sz="2400" dirty="0">
                <a:solidFill>
                  <a:srgbClr val="0D4194"/>
                </a:solidFill>
                <a:latin typeface="Arial" panose="020B0604020202020204" pitchFamily="34" charset="0"/>
                <a:ea typeface="+mj-ea"/>
                <a:cs typeface="Arial" panose="020B0604020202020204" pitchFamily="34" charset="0"/>
              </a:rPr>
              <a:t>Directeur</a:t>
            </a:r>
            <a:endParaRPr lang="fr-FR" dirty="0"/>
          </a:p>
        </p:txBody>
      </p:sp>
    </p:spTree>
    <p:extLst>
      <p:ext uri="{BB962C8B-B14F-4D97-AF65-F5344CB8AC3E}">
        <p14:creationId xmlns:p14="http://schemas.microsoft.com/office/powerpoint/2010/main" val="133942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2276475" y="2907958"/>
            <a:ext cx="7667625" cy="556053"/>
          </a:xfrm>
        </p:spPr>
        <p:txBody>
          <a:bodyPr/>
          <a:lstStyle/>
          <a:p>
            <a:r>
              <a:rPr lang="fr-FR" dirty="0"/>
              <a:t>Insérer ICI les diapositives du PPT reçu dans INVIT sur le bilan et compte de résultat</a:t>
            </a:r>
          </a:p>
          <a:p>
            <a:r>
              <a:rPr lang="fr-FR" dirty="0"/>
              <a:t>Ventiler les commentaires ci-dessous dans les différentes dia du PPT bilan</a:t>
            </a:r>
          </a:p>
        </p:txBody>
      </p:sp>
    </p:spTree>
    <p:extLst>
      <p:ext uri="{BB962C8B-B14F-4D97-AF65-F5344CB8AC3E}">
        <p14:creationId xmlns:p14="http://schemas.microsoft.com/office/powerpoint/2010/main" val="335899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627883" y="314110"/>
            <a:ext cx="10966709" cy="556053"/>
          </a:xfrm>
        </p:spPr>
        <p:txBody>
          <a:bodyPr/>
          <a:lstStyle/>
          <a:p>
            <a:r>
              <a:rPr lang="fr-FR" dirty="0">
                <a:solidFill>
                  <a:srgbClr val="E84161"/>
                </a:solidFill>
              </a:rPr>
              <a:t>Ordre du jour de l’Assemblée générale ordinaire</a:t>
            </a:r>
          </a:p>
        </p:txBody>
      </p:sp>
      <p:sp>
        <p:nvSpPr>
          <p:cNvPr id="3" name="ZoneTexte 2"/>
          <p:cNvSpPr txBox="1"/>
          <p:nvPr/>
        </p:nvSpPr>
        <p:spPr>
          <a:xfrm>
            <a:off x="627883" y="1037336"/>
            <a:ext cx="9644380" cy="4970591"/>
          </a:xfrm>
          <a:prstGeom prst="rect">
            <a:avLst/>
          </a:prstGeom>
          <a:noFill/>
        </p:spPr>
        <p:txBody>
          <a:bodyPr wrap="square" rtlCol="0">
            <a:spAutoFit/>
          </a:bodyPr>
          <a:lstStyle/>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Bienvenue, ouverture de l'Assemblée, constitution du bureau</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d'activité du Président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Présentation du bilan et du compte de résultat</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Rapport du Conseil de surveillance et certification des comptes</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Approbation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Affectation du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Variation du capital social</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Quitus et décharge au Conseil d'administration</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Pouvoirs au porteur</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Clôture de l'Assemblée générale ordinaire</a:t>
            </a:r>
          </a:p>
        </p:txBody>
      </p:sp>
      <p:cxnSp>
        <p:nvCxnSpPr>
          <p:cNvPr id="5" name="Connecteur droit 4"/>
          <p:cNvCxnSpPr/>
          <p:nvPr/>
        </p:nvCxnSpPr>
        <p:spPr>
          <a:xfrm>
            <a:off x="315045" y="1045029"/>
            <a:ext cx="7684" cy="5163671"/>
          </a:xfrm>
          <a:prstGeom prst="line">
            <a:avLst/>
          </a:prstGeom>
          <a:ln w="952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08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8560013" cy="3949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2"/>
          <p:cNvSpPr>
            <a:spLocks noGrp="1"/>
          </p:cNvSpPr>
          <p:nvPr>
            <p:ph type="ctrTitle"/>
          </p:nvPr>
        </p:nvSpPr>
        <p:spPr>
          <a:xfrm>
            <a:off x="238205" y="1916819"/>
            <a:ext cx="9551253" cy="1176349"/>
          </a:xfrm>
        </p:spPr>
        <p:txBody>
          <a:bodyPr/>
          <a:lstStyle/>
          <a:p>
            <a:pPr algn="ctr"/>
            <a:r>
              <a:rPr lang="fr-FR" sz="4400" dirty="0"/>
              <a:t>Rapport du Conseil de surveillance</a:t>
            </a:r>
          </a:p>
        </p:txBody>
      </p:sp>
      <p:sp>
        <p:nvSpPr>
          <p:cNvPr id="9" name="Espace réservé du texte 5"/>
          <p:cNvSpPr txBox="1">
            <a:spLocks/>
          </p:cNvSpPr>
          <p:nvPr/>
        </p:nvSpPr>
        <p:spPr>
          <a:xfrm>
            <a:off x="2837638" y="3192460"/>
            <a:ext cx="5641848" cy="75713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dirty="0">
                <a:ea typeface="+mj-ea"/>
              </a:rPr>
              <a:t>M Patrick LOUIS </a:t>
            </a:r>
            <a:br>
              <a:rPr lang="fr-FR" sz="2400" dirty="0">
                <a:ea typeface="+mj-ea"/>
              </a:rPr>
            </a:br>
            <a:r>
              <a:rPr lang="fr-FR" sz="2400" dirty="0">
                <a:ea typeface="+mj-ea"/>
              </a:rPr>
              <a:t>Président du Conseil de surveillance</a:t>
            </a:r>
            <a:endParaRPr lang="fr-FR" dirty="0"/>
          </a:p>
        </p:txBody>
      </p:sp>
    </p:spTree>
    <p:extLst>
      <p:ext uri="{BB962C8B-B14F-4D97-AF65-F5344CB8AC3E}">
        <p14:creationId xmlns:p14="http://schemas.microsoft.com/office/powerpoint/2010/main" val="93167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4689" y="120550"/>
            <a:ext cx="8375598" cy="757130"/>
          </a:xfrm>
          <a:prstGeom prst="rect">
            <a:avLst/>
          </a:prstGeom>
        </p:spPr>
        <p:txBody>
          <a:bodyPr wrap="square">
            <a:spAutoFit/>
          </a:bodyPr>
          <a:lstStyle/>
          <a:p>
            <a:pPr algn="ctr" defTabSz="914400">
              <a:lnSpc>
                <a:spcPct val="90000"/>
              </a:lnSpc>
              <a:defRPr/>
            </a:pPr>
            <a:r>
              <a:rPr lang="fr-FR" sz="2400" b="1" dirty="0">
                <a:solidFill>
                  <a:srgbClr val="0D4194"/>
                </a:solidFill>
                <a:latin typeface="Arial" panose="020B0604020202020204" pitchFamily="34" charset="0"/>
                <a:cs typeface="Arial" panose="020B0604020202020204" pitchFamily="34" charset="0"/>
              </a:rPr>
              <a:t>Assemblée générale 2026</a:t>
            </a:r>
          </a:p>
          <a:p>
            <a:pPr algn="ctr" defTabSz="914400">
              <a:lnSpc>
                <a:spcPct val="90000"/>
              </a:lnSpc>
              <a:defRPr/>
            </a:pPr>
            <a:r>
              <a:rPr lang="fr-FR" sz="2400" b="1" dirty="0">
                <a:solidFill>
                  <a:srgbClr val="0D4194"/>
                </a:solidFill>
                <a:latin typeface="Arial" panose="020B0604020202020204" pitchFamily="34" charset="0"/>
                <a:cs typeface="Arial" panose="020B0604020202020204" pitchFamily="34" charset="0"/>
              </a:rPr>
              <a:t>Rapport général sur les comptes annuels</a:t>
            </a:r>
          </a:p>
        </p:txBody>
      </p:sp>
      <p:pic>
        <p:nvPicPr>
          <p:cNvPr id="3" name="Image 2">
            <a:extLst>
              <a:ext uri="{FF2B5EF4-FFF2-40B4-BE49-F238E27FC236}">
                <a16:creationId xmlns:a16="http://schemas.microsoft.com/office/drawing/2014/main" id="{85DD92FB-D94B-497E-94F8-89CCA6FE4A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1725" y="845452"/>
            <a:ext cx="7300913" cy="5495121"/>
          </a:xfrm>
          <a:prstGeom prst="rect">
            <a:avLst/>
          </a:prstGeom>
        </p:spPr>
      </p:pic>
    </p:spTree>
    <p:extLst>
      <p:ext uri="{BB962C8B-B14F-4D97-AF65-F5344CB8AC3E}">
        <p14:creationId xmlns:p14="http://schemas.microsoft.com/office/powerpoint/2010/main" val="3845121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4689" y="120550"/>
            <a:ext cx="8375598" cy="757130"/>
          </a:xfrm>
          <a:prstGeom prst="rect">
            <a:avLst/>
          </a:prstGeom>
        </p:spPr>
        <p:txBody>
          <a:bodyPr wrap="square">
            <a:spAutoFit/>
          </a:bodyPr>
          <a:lstStyle/>
          <a:p>
            <a:pPr algn="ctr" defTabSz="914400">
              <a:lnSpc>
                <a:spcPct val="90000"/>
              </a:lnSpc>
              <a:defRPr/>
            </a:pPr>
            <a:r>
              <a:rPr lang="fr-FR" sz="2400" b="1" dirty="0">
                <a:solidFill>
                  <a:srgbClr val="0D4194"/>
                </a:solidFill>
                <a:latin typeface="Arial" panose="020B0604020202020204" pitchFamily="34" charset="0"/>
                <a:cs typeface="Arial" panose="020B0604020202020204" pitchFamily="34" charset="0"/>
              </a:rPr>
              <a:t>Assemblée générale 2026</a:t>
            </a:r>
          </a:p>
          <a:p>
            <a:pPr algn="ctr" defTabSz="914400">
              <a:lnSpc>
                <a:spcPct val="90000"/>
              </a:lnSpc>
              <a:defRPr/>
            </a:pPr>
            <a:r>
              <a:rPr lang="fr-FR" sz="2400" b="1" dirty="0">
                <a:solidFill>
                  <a:srgbClr val="0D4194"/>
                </a:solidFill>
                <a:latin typeface="Arial" panose="020B0604020202020204" pitchFamily="34" charset="0"/>
                <a:cs typeface="Arial" panose="020B0604020202020204" pitchFamily="34" charset="0"/>
              </a:rPr>
              <a:t>Rapport général sur les comptes annuels</a:t>
            </a:r>
          </a:p>
        </p:txBody>
      </p:sp>
      <p:pic>
        <p:nvPicPr>
          <p:cNvPr id="3" name="Image 2">
            <a:extLst>
              <a:ext uri="{FF2B5EF4-FFF2-40B4-BE49-F238E27FC236}">
                <a16:creationId xmlns:a16="http://schemas.microsoft.com/office/drawing/2014/main" id="{F607D123-7C14-4DD0-AC4B-481FAD035F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39038" y="1785938"/>
            <a:ext cx="9421942" cy="2386077"/>
          </a:xfrm>
          <a:prstGeom prst="rect">
            <a:avLst/>
          </a:prstGeom>
        </p:spPr>
      </p:pic>
    </p:spTree>
    <p:extLst>
      <p:ext uri="{BB962C8B-B14F-4D97-AF65-F5344CB8AC3E}">
        <p14:creationId xmlns:p14="http://schemas.microsoft.com/office/powerpoint/2010/main" val="94923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8874" y="381807"/>
            <a:ext cx="10792690" cy="1089529"/>
          </a:xfrm>
          <a:prstGeom prst="rect">
            <a:avLst/>
          </a:prstGeom>
        </p:spPr>
        <p:txBody>
          <a:bodyPr wrap="square">
            <a:spAutoFit/>
          </a:bodyPr>
          <a:lstStyle/>
          <a:p>
            <a:pPr defTabSz="914400">
              <a:lnSpc>
                <a:spcPct val="90000"/>
              </a:lnSpc>
              <a:defRPr/>
            </a:pPr>
            <a:r>
              <a:rPr lang="fr-FR" sz="2400" b="1" dirty="0">
                <a:solidFill>
                  <a:srgbClr val="0D4194"/>
                </a:solidFill>
                <a:latin typeface="Arial" panose="020B0604020202020204" pitchFamily="34" charset="0"/>
                <a:cs typeface="Arial" panose="020B0604020202020204" pitchFamily="34" charset="0"/>
              </a:rPr>
              <a:t>Assemblée générale 2026</a:t>
            </a:r>
          </a:p>
          <a:p>
            <a:pPr defTabSz="914400">
              <a:lnSpc>
                <a:spcPct val="90000"/>
              </a:lnSpc>
              <a:defRPr/>
            </a:pPr>
            <a:endParaRPr lang="fr-FR" sz="2400" b="1" dirty="0">
              <a:solidFill>
                <a:srgbClr val="0D4194"/>
              </a:solidFill>
              <a:latin typeface="Arial" panose="020B0604020202020204" pitchFamily="34" charset="0"/>
              <a:cs typeface="Arial" panose="020B0604020202020204" pitchFamily="34" charset="0"/>
            </a:endParaRPr>
          </a:p>
          <a:p>
            <a:pPr defTabSz="914400">
              <a:lnSpc>
                <a:spcPct val="90000"/>
              </a:lnSpc>
              <a:defRPr/>
            </a:pPr>
            <a:r>
              <a:rPr lang="fr-FR" sz="2400" b="1" dirty="0">
                <a:solidFill>
                  <a:srgbClr val="0D4194"/>
                </a:solidFill>
                <a:latin typeface="Arial" panose="020B0604020202020204" pitchFamily="34" charset="0"/>
                <a:cs typeface="Arial" panose="020B0604020202020204" pitchFamily="34" charset="0"/>
              </a:rPr>
              <a:t>Rapport spécial sur les conventions règlementées.</a:t>
            </a:r>
          </a:p>
        </p:txBody>
      </p:sp>
      <p:pic>
        <p:nvPicPr>
          <p:cNvPr id="3" name="Image 2">
            <a:extLst>
              <a:ext uri="{FF2B5EF4-FFF2-40B4-BE49-F238E27FC236}">
                <a16:creationId xmlns:a16="http://schemas.microsoft.com/office/drawing/2014/main" id="{0E628DF3-B73D-4398-9701-8A01A87097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40073" y="1471336"/>
            <a:ext cx="6226080" cy="4435224"/>
          </a:xfrm>
          <a:prstGeom prst="rect">
            <a:avLst/>
          </a:prstGeom>
        </p:spPr>
      </p:pic>
    </p:spTree>
    <p:extLst>
      <p:ext uri="{BB962C8B-B14F-4D97-AF65-F5344CB8AC3E}">
        <p14:creationId xmlns:p14="http://schemas.microsoft.com/office/powerpoint/2010/main" val="117107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627883" y="314110"/>
            <a:ext cx="10966709" cy="556053"/>
          </a:xfrm>
        </p:spPr>
        <p:txBody>
          <a:bodyPr/>
          <a:lstStyle/>
          <a:p>
            <a:r>
              <a:rPr lang="fr-FR" dirty="0">
                <a:solidFill>
                  <a:srgbClr val="E84161"/>
                </a:solidFill>
              </a:rPr>
              <a:t>Ordre du jour de l’Assemblée générale ordinaire</a:t>
            </a:r>
          </a:p>
        </p:txBody>
      </p:sp>
      <p:sp>
        <p:nvSpPr>
          <p:cNvPr id="3" name="ZoneTexte 2"/>
          <p:cNvSpPr txBox="1"/>
          <p:nvPr/>
        </p:nvSpPr>
        <p:spPr>
          <a:xfrm>
            <a:off x="627883" y="1037336"/>
            <a:ext cx="9644380" cy="5324535"/>
          </a:xfrm>
          <a:prstGeom prst="rect">
            <a:avLst/>
          </a:prstGeom>
          <a:noFill/>
        </p:spPr>
        <p:txBody>
          <a:bodyPr wrap="square" rtlCol="0">
            <a:spAutoFit/>
          </a:bodyPr>
          <a:lstStyle/>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Bienvenue, ouverture de l'Assemblée, constitution du bureau</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Rapport d'activité du Président</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Présentation du bilan et du compte de résultat</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Rapport du Conseil de surveillance et certification des comptes</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Approbation du bilan et du compte de résultat</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Affectation du résultat</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Variation du capital social</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Quitus et décharge au Conseil d'administration</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Fixation du nombre de sièges au Conseil d'administration (optionnel) </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Fixation du nombre de sièges au Conseil de surveillance (optionnel) </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Elections au Conseil d’administration (optionnel) </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Elections au Conseil de surveillance (optionnel) </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Pouvoirs au porteur</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Invité d’honneur – Christophe SCHIELL</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Clôture de l'Assemblée générale ordinaire</a:t>
            </a:r>
          </a:p>
        </p:txBody>
      </p:sp>
      <p:cxnSp>
        <p:nvCxnSpPr>
          <p:cNvPr id="5" name="Connecteur droit 4"/>
          <p:cNvCxnSpPr/>
          <p:nvPr/>
        </p:nvCxnSpPr>
        <p:spPr>
          <a:xfrm>
            <a:off x="315045" y="1045029"/>
            <a:ext cx="7684" cy="5163671"/>
          </a:xfrm>
          <a:prstGeom prst="line">
            <a:avLst/>
          </a:prstGeom>
          <a:ln w="952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0212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627883" y="314110"/>
            <a:ext cx="10966709" cy="556053"/>
          </a:xfrm>
        </p:spPr>
        <p:txBody>
          <a:bodyPr/>
          <a:lstStyle/>
          <a:p>
            <a:r>
              <a:rPr lang="fr-FR" dirty="0">
                <a:solidFill>
                  <a:srgbClr val="E84161"/>
                </a:solidFill>
              </a:rPr>
              <a:t>Ordre du jour de l’Assemblée générale ordinaire</a:t>
            </a:r>
          </a:p>
        </p:txBody>
      </p:sp>
      <p:sp>
        <p:nvSpPr>
          <p:cNvPr id="3" name="ZoneTexte 2"/>
          <p:cNvSpPr txBox="1"/>
          <p:nvPr/>
        </p:nvSpPr>
        <p:spPr>
          <a:xfrm>
            <a:off x="627883" y="1037336"/>
            <a:ext cx="9644380" cy="4970591"/>
          </a:xfrm>
          <a:prstGeom prst="rect">
            <a:avLst/>
          </a:prstGeom>
          <a:noFill/>
        </p:spPr>
        <p:txBody>
          <a:bodyPr wrap="square" rtlCol="0">
            <a:spAutoFit/>
          </a:bodyPr>
          <a:lstStyle/>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Bienvenue, ouverture de l'Assemblée, constitution du bureau</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d'activité du Président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Présentation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du Conseil de surveillance et certification des comptes</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Approbation du bilan et du compte de résultat</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Affectation du résultat</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Variation du capital social</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Quitus et décharge au Conseil d'administration</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Pouvoirs au porteur</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Clôture de l'Assemblée générale ordinaire</a:t>
            </a:r>
          </a:p>
        </p:txBody>
      </p:sp>
      <p:cxnSp>
        <p:nvCxnSpPr>
          <p:cNvPr id="5" name="Connecteur droit 4"/>
          <p:cNvCxnSpPr/>
          <p:nvPr/>
        </p:nvCxnSpPr>
        <p:spPr>
          <a:xfrm>
            <a:off x="315045" y="1045029"/>
            <a:ext cx="7684" cy="5163671"/>
          </a:xfrm>
          <a:prstGeom prst="line">
            <a:avLst/>
          </a:prstGeom>
          <a:ln w="952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202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5938" y="1931541"/>
            <a:ext cx="11160124"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ea typeface="+mn-ea"/>
                <a:cs typeface="+mn-cs"/>
              </a:rPr>
              <a:t>Approbation du bilan et du compte de résultat</a:t>
            </a: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Approbation du bilan et le compte de résultat de l’exercice écoulé, clos le 31 décembre 2025.</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b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L’excédent de l’exercice est de 305 600,65 €.</a:t>
            </a:r>
          </a:p>
        </p:txBody>
      </p:sp>
      <p:sp>
        <p:nvSpPr>
          <p:cNvPr id="4" name="Espace réservé du texte 2"/>
          <p:cNvSpPr>
            <a:spLocks noGrp="1"/>
          </p:cNvSpPr>
          <p:nvPr>
            <p:ph type="body" sz="quarter" idx="14"/>
          </p:nvPr>
        </p:nvSpPr>
        <p:spPr>
          <a:xfrm>
            <a:off x="515938" y="476250"/>
            <a:ext cx="10901362" cy="556053"/>
          </a:xfrm>
        </p:spPr>
        <p:txBody>
          <a:bodyPr/>
          <a:lstStyle/>
          <a:p>
            <a:r>
              <a:rPr lang="fr-FR" sz="2400" cap="all" dirty="0"/>
              <a:t>Assemblée générale 2026</a:t>
            </a:r>
            <a:br>
              <a:rPr lang="fr-FR" sz="2400" cap="all" dirty="0"/>
            </a:br>
            <a:r>
              <a:rPr lang="fr-FR" sz="2400" cap="all" dirty="0">
                <a:solidFill>
                  <a:srgbClr val="E94262"/>
                </a:solidFill>
              </a:rPr>
              <a:t>Résolutions</a:t>
            </a:r>
          </a:p>
        </p:txBody>
      </p:sp>
    </p:spTree>
    <p:extLst>
      <p:ext uri="{BB962C8B-B14F-4D97-AF65-F5344CB8AC3E}">
        <p14:creationId xmlns:p14="http://schemas.microsoft.com/office/powerpoint/2010/main" val="606695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26442" y="1541123"/>
            <a:ext cx="10890858" cy="38164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ea typeface="+mn-ea"/>
                <a:cs typeface="+mn-cs"/>
              </a:rPr>
              <a:t>Affectation du résultat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E4194"/>
                </a:solidFill>
                <a:effectLst/>
                <a:uLnTx/>
                <a:uFillTx/>
                <a:latin typeface="Arial" panose="020B0604020202020204"/>
                <a:ea typeface="+mn-ea"/>
                <a:cs typeface="+mn-cs"/>
              </a:rPr>
              <a:t>Approbation de la répartition suivante conformément aux propositions du Conseil d’administration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fr-FR" sz="2000" b="0" i="0" u="none" strike="noStrike" kern="1200" cap="none" spc="0" normalizeH="0" baseline="0" noProof="0" dirty="0">
                <a:ln>
                  <a:noFill/>
                </a:ln>
                <a:solidFill>
                  <a:srgbClr val="0E4194"/>
                </a:solidFill>
                <a:effectLst/>
                <a:uLnTx/>
                <a:uFillTx/>
                <a:latin typeface="Arial" panose="020B0604020202020204"/>
                <a:ea typeface="+mn-ea"/>
                <a:cs typeface="+mn-cs"/>
              </a:rPr>
            </a:br>
            <a:r>
              <a:rPr kumimoji="0" lang="fr-FR" sz="2000" b="0" i="0" u="none" strike="noStrike" kern="1200" cap="none" spc="0" normalizeH="0" baseline="0" noProof="0" dirty="0">
                <a:ln>
                  <a:noFill/>
                </a:ln>
                <a:solidFill>
                  <a:srgbClr val="0E4194"/>
                </a:solidFill>
                <a:effectLst/>
                <a:uLnTx/>
                <a:uFillTx/>
                <a:latin typeface="Arial" panose="020B0604020202020204"/>
                <a:ea typeface="+mn-ea"/>
                <a:cs typeface="+mn-cs"/>
              </a:rPr>
              <a:t>L'excédent est affecté comme suit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sz="2000" noProof="0" dirty="0">
                <a:solidFill>
                  <a:srgbClr val="0E4194"/>
                </a:solidFill>
                <a:latin typeface="Arial" panose="020B0604020202020204"/>
              </a:rPr>
              <a:t>M</a:t>
            </a:r>
            <a:r>
              <a:rPr kumimoji="0" lang="fr-FR" sz="2000" b="0" i="0" u="none" strike="noStrike" kern="1200" cap="none" spc="0" normalizeH="0" baseline="0" noProof="0" dirty="0">
                <a:ln>
                  <a:noFill/>
                </a:ln>
                <a:solidFill>
                  <a:srgbClr val="0E4194"/>
                </a:solidFill>
                <a:effectLst/>
                <a:uLnTx/>
                <a:uFillTx/>
                <a:latin typeface="Arial" panose="020B0604020202020204"/>
                <a:ea typeface="+mn-ea"/>
                <a:cs typeface="+mn-cs"/>
              </a:rPr>
              <a:t>ontant affecté à la rémunération des parts sociales B : 228 125,63 €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srgbClr val="0E4194"/>
                </a:solidFill>
                <a:effectLst/>
                <a:uLnTx/>
                <a:uFillTx/>
                <a:latin typeface="Arial" panose="020B0604020202020204"/>
                <a:ea typeface="+mn-ea"/>
                <a:cs typeface="+mn-cs"/>
              </a:rPr>
              <a:t>Montant affecté aux réserves statutaires : </a:t>
            </a:r>
            <a:r>
              <a:rPr lang="fr-FR" sz="2000" dirty="0">
                <a:solidFill>
                  <a:srgbClr val="0E4194"/>
                </a:solidFill>
                <a:latin typeface="Arial" panose="020B0604020202020204"/>
              </a:rPr>
              <a:t>77 475,02 €</a:t>
            </a:r>
            <a:endParaRPr kumimoji="0" lang="fr-FR" sz="20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fr-FR" sz="2000" b="0" i="0" u="none" strike="noStrike" kern="1200" cap="none" spc="0" normalizeH="0" baseline="0" noProof="0" dirty="0">
                <a:ln>
                  <a:noFill/>
                </a:ln>
                <a:solidFill>
                  <a:srgbClr val="0E4194"/>
                </a:solidFill>
                <a:effectLst/>
                <a:uLnTx/>
                <a:uFillTx/>
                <a:latin typeface="Arial" panose="020B0604020202020204"/>
                <a:ea typeface="+mn-ea"/>
                <a:cs typeface="+mn-cs"/>
              </a:rPr>
            </a:br>
            <a:r>
              <a:rPr kumimoji="0" lang="fr-FR" sz="2000" b="0" i="0" u="none" strike="noStrike" kern="1200" cap="none" spc="0" normalizeH="0" baseline="0" noProof="0" dirty="0">
                <a:ln>
                  <a:noFill/>
                </a:ln>
                <a:solidFill>
                  <a:srgbClr val="0E4194"/>
                </a:solidFill>
                <a:effectLst/>
                <a:uLnTx/>
                <a:uFillTx/>
                <a:latin typeface="Arial" panose="020B0604020202020204"/>
                <a:ea typeface="+mn-ea"/>
                <a:cs typeface="+mn-cs"/>
              </a:rPr>
              <a:t>Par conséquent l’Assemblée générale décide de mettre en paiement à compter du 1er juin 2026, un dividende de 3,10 centimes par part sociale B d’un euro, sachant que chaque sociétaire peut opter pour le paiement du dividende en parts sociales. </a:t>
            </a: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p:txBody>
      </p:sp>
      <p:sp>
        <p:nvSpPr>
          <p:cNvPr id="4" name="Espace réservé du texte 2"/>
          <p:cNvSpPr txBox="1">
            <a:spLocks/>
          </p:cNvSpPr>
          <p:nvPr/>
        </p:nvSpPr>
        <p:spPr>
          <a:xfrm>
            <a:off x="515938" y="476250"/>
            <a:ext cx="10901362" cy="556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cap="all" dirty="0"/>
              <a:t>Assemblée générale 2026</a:t>
            </a:r>
            <a:br>
              <a:rPr lang="fr-FR" sz="2400" cap="all" dirty="0"/>
            </a:br>
            <a:r>
              <a:rPr lang="fr-FR" sz="2400" cap="all" dirty="0">
                <a:solidFill>
                  <a:srgbClr val="FF0000"/>
                </a:solidFill>
              </a:rPr>
              <a:t>Résolutions</a:t>
            </a:r>
          </a:p>
        </p:txBody>
      </p:sp>
    </p:spTree>
    <p:extLst>
      <p:ext uri="{BB962C8B-B14F-4D97-AF65-F5344CB8AC3E}">
        <p14:creationId xmlns:p14="http://schemas.microsoft.com/office/powerpoint/2010/main" val="3964122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5938" y="2116476"/>
            <a:ext cx="11160124" cy="156966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ea typeface="+mn-ea"/>
                <a:cs typeface="+mn-cs"/>
              </a:rPr>
              <a:t>Variation du capital social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Le capital social, qui était de 7 514 438,50 € au 31.12.2024, s’élève au 31.12.2025 à 7 424 282,50 €, soit une variation de – 90 156,00 €.</a:t>
            </a:r>
          </a:p>
        </p:txBody>
      </p:sp>
      <p:sp>
        <p:nvSpPr>
          <p:cNvPr id="4" name="Espace réservé du texte 2"/>
          <p:cNvSpPr txBox="1">
            <a:spLocks/>
          </p:cNvSpPr>
          <p:nvPr/>
        </p:nvSpPr>
        <p:spPr>
          <a:xfrm>
            <a:off x="515938" y="485978"/>
            <a:ext cx="10901362" cy="556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cap="all" dirty="0"/>
              <a:t>Assemblée générale 2026</a:t>
            </a:r>
            <a:br>
              <a:rPr lang="fr-FR" sz="2400" cap="all" dirty="0"/>
            </a:br>
            <a:r>
              <a:rPr lang="fr-FR" sz="2400" cap="all" dirty="0">
                <a:solidFill>
                  <a:srgbClr val="FF0000"/>
                </a:solidFill>
              </a:rPr>
              <a:t>Résolutions</a:t>
            </a:r>
          </a:p>
        </p:txBody>
      </p:sp>
    </p:spTree>
    <p:extLst>
      <p:ext uri="{BB962C8B-B14F-4D97-AF65-F5344CB8AC3E}">
        <p14:creationId xmlns:p14="http://schemas.microsoft.com/office/powerpoint/2010/main" val="1298990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5938" y="2455524"/>
            <a:ext cx="11160124" cy="193899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rPr>
              <a:t>Quitus et décharge au </a:t>
            </a:r>
            <a:r>
              <a:rPr lang="fr-FR" sz="2400" b="1" dirty="0">
                <a:solidFill>
                  <a:srgbClr val="0E4194"/>
                </a:solidFill>
                <a:latin typeface="Arial" panose="020B0604020202020204"/>
              </a:rPr>
              <a:t>C</a:t>
            </a:r>
            <a:r>
              <a:rPr kumimoji="0" lang="fr-FR" sz="2400" b="1" i="0" u="none" strike="noStrike" kern="1200" cap="none" spc="0" normalizeH="0" baseline="0" dirty="0">
                <a:ln>
                  <a:noFill/>
                </a:ln>
                <a:solidFill>
                  <a:srgbClr val="0E4194"/>
                </a:solidFill>
                <a:effectLst/>
                <a:uLnTx/>
                <a:uFillTx/>
                <a:latin typeface="Arial" panose="020B0604020202020204"/>
              </a:rPr>
              <a:t>onseil</a:t>
            </a:r>
            <a:r>
              <a:rPr kumimoji="0" lang="fr-FR" sz="2400" b="1" i="0" u="none" strike="noStrike" kern="1200" cap="none" spc="0" normalizeH="0" baseline="0" noProof="0" dirty="0">
                <a:ln>
                  <a:noFill/>
                </a:ln>
                <a:solidFill>
                  <a:srgbClr val="0E4194"/>
                </a:solidFill>
                <a:effectLst/>
                <a:uLnTx/>
                <a:uFillTx/>
                <a:latin typeface="Arial" panose="020B0604020202020204"/>
              </a:rPr>
              <a:t> d'administration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rgbClr val="0E4194"/>
              </a:solidFill>
              <a:effectLst/>
              <a:uLnTx/>
              <a:uFillTx/>
              <a:latin typeface="Arial" panose="020B060402020202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Vu les conclusions du rapport du </a:t>
            </a:r>
            <a:r>
              <a:rPr lang="fr-FR" sz="2400" dirty="0">
                <a:solidFill>
                  <a:srgbClr val="0E4194"/>
                </a:solidFill>
                <a:latin typeface="Arial" panose="020B0604020202020204"/>
              </a:rPr>
              <a:t>C</a:t>
            </a:r>
            <a:r>
              <a:rPr kumimoji="0" lang="fr-FR" sz="2400" b="0" i="0" u="none" strike="noStrike" kern="1200" cap="none" spc="0" normalizeH="0" baseline="0" dirty="0">
                <a:ln>
                  <a:noFill/>
                </a:ln>
                <a:solidFill>
                  <a:srgbClr val="0E4194"/>
                </a:solidFill>
                <a:effectLst/>
                <a:uLnTx/>
                <a:uFillTx/>
                <a:latin typeface="Arial" panose="020B0604020202020204"/>
              </a:rPr>
              <a:t>onseil</a:t>
            </a: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 de surveillance et des rapports établis par</a:t>
            </a:r>
            <a:r>
              <a:rPr kumimoji="0" lang="fr-FR" sz="2400" b="0" i="0" u="none" strike="noStrike" kern="1200" cap="none" spc="0" normalizeH="0" noProof="0" dirty="0">
                <a:ln>
                  <a:noFill/>
                </a:ln>
                <a:solidFill>
                  <a:srgbClr val="0E4194"/>
                </a:solidFill>
                <a:effectLst/>
                <a:uLnTx/>
                <a:uFillTx/>
                <a:latin typeface="Arial" panose="020B0604020202020204"/>
                <a:ea typeface="+mn-ea"/>
                <a:cs typeface="+mn-cs"/>
              </a:rPr>
              <a:t> l</a:t>
            </a: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’Inspection fédérale, l’Assemblée générale donne quitus et décharge au </a:t>
            </a:r>
            <a:r>
              <a:rPr lang="fr-FR" sz="2400" dirty="0">
                <a:solidFill>
                  <a:srgbClr val="0E4194"/>
                </a:solidFill>
                <a:latin typeface="Arial" panose="020B0604020202020204"/>
              </a:rPr>
              <a:t>C</a:t>
            </a:r>
            <a:r>
              <a:rPr kumimoji="0" lang="fr-FR" sz="2400" b="0" i="0" u="none" strike="noStrike" kern="1200" cap="none" spc="0" normalizeH="0" baseline="0" dirty="0">
                <a:ln>
                  <a:noFill/>
                </a:ln>
                <a:solidFill>
                  <a:srgbClr val="0E4194"/>
                </a:solidFill>
                <a:effectLst/>
                <a:uLnTx/>
                <a:uFillTx/>
                <a:latin typeface="Arial" panose="020B0604020202020204"/>
              </a:rPr>
              <a:t>onseil</a:t>
            </a: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 d’administration pour sa gestion durant l’exercice 2025.</a:t>
            </a:r>
          </a:p>
        </p:txBody>
      </p:sp>
      <p:sp>
        <p:nvSpPr>
          <p:cNvPr id="4" name="Espace réservé du texte 2"/>
          <p:cNvSpPr txBox="1">
            <a:spLocks/>
          </p:cNvSpPr>
          <p:nvPr/>
        </p:nvSpPr>
        <p:spPr>
          <a:xfrm>
            <a:off x="515938" y="476250"/>
            <a:ext cx="10901362" cy="556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cap="all" dirty="0"/>
              <a:t>Assemblée générale 2026</a:t>
            </a:r>
            <a:br>
              <a:rPr lang="fr-FR" sz="2400" cap="all" dirty="0"/>
            </a:br>
            <a:r>
              <a:rPr kumimoji="0" lang="fr-FR" sz="2400" b="1" i="0" u="none" strike="noStrike" kern="1200" cap="all" spc="0" normalizeH="0" baseline="0" noProof="0" dirty="0">
                <a:ln>
                  <a:noFill/>
                </a:ln>
                <a:solidFill>
                  <a:srgbClr val="E94262"/>
                </a:solidFill>
                <a:effectLst/>
                <a:uLnTx/>
                <a:uFillTx/>
                <a:latin typeface="Arial" panose="020B0604020202020204" pitchFamily="34" charset="0"/>
                <a:ea typeface="+mn-ea"/>
                <a:cs typeface="Arial" panose="020B0604020202020204" pitchFamily="34" charset="0"/>
              </a:rPr>
              <a:t>Résolutions</a:t>
            </a:r>
          </a:p>
        </p:txBody>
      </p:sp>
    </p:spTree>
    <p:extLst>
      <p:ext uri="{BB962C8B-B14F-4D97-AF65-F5344CB8AC3E}">
        <p14:creationId xmlns:p14="http://schemas.microsoft.com/office/powerpoint/2010/main" val="308646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627883" y="314110"/>
            <a:ext cx="10966709" cy="556053"/>
          </a:xfrm>
        </p:spPr>
        <p:txBody>
          <a:bodyPr/>
          <a:lstStyle/>
          <a:p>
            <a:r>
              <a:rPr lang="fr-FR" dirty="0">
                <a:solidFill>
                  <a:srgbClr val="E84161"/>
                </a:solidFill>
              </a:rPr>
              <a:t>Ordre du jour de l’Assemblée générale ordinaire</a:t>
            </a:r>
          </a:p>
        </p:txBody>
      </p:sp>
      <p:sp>
        <p:nvSpPr>
          <p:cNvPr id="3" name="ZoneTexte 2"/>
          <p:cNvSpPr txBox="1"/>
          <p:nvPr/>
        </p:nvSpPr>
        <p:spPr>
          <a:xfrm>
            <a:off x="627883" y="1037336"/>
            <a:ext cx="9644380" cy="4970591"/>
          </a:xfrm>
          <a:prstGeom prst="rect">
            <a:avLst/>
          </a:prstGeom>
          <a:noFill/>
        </p:spPr>
        <p:txBody>
          <a:bodyPr wrap="square" rtlCol="0">
            <a:spAutoFit/>
          </a:bodyPr>
          <a:lstStyle/>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Bienvenue, ouverture de l'Assemblée, constitution du bureau</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d'activité du Président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Présentation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du Conseil de surveillance et certification des comptes</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Approbation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Affectation du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Variation du capital social</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Quitus et décharge au Conseil d'administration</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Fixation du nombre de sièges au Conseil d'administration  </a:t>
            </a:r>
          </a:p>
          <a:p>
            <a:pPr defTabSz="554492">
              <a:spcAft>
                <a:spcPts val="600"/>
              </a:spcAft>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Pouvoirs au porteur</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Clôture de l'Assemblée générale ordinaire</a:t>
            </a:r>
          </a:p>
        </p:txBody>
      </p:sp>
      <p:cxnSp>
        <p:nvCxnSpPr>
          <p:cNvPr id="5" name="Connecteur droit 4"/>
          <p:cNvCxnSpPr/>
          <p:nvPr/>
        </p:nvCxnSpPr>
        <p:spPr>
          <a:xfrm>
            <a:off x="315045" y="1045029"/>
            <a:ext cx="7684" cy="5163671"/>
          </a:xfrm>
          <a:prstGeom prst="line">
            <a:avLst/>
          </a:prstGeom>
          <a:ln w="952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19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oneTexte 2"/>
          <p:cNvSpPr txBox="1"/>
          <p:nvPr/>
        </p:nvSpPr>
        <p:spPr>
          <a:xfrm>
            <a:off x="515938" y="2208944"/>
            <a:ext cx="11160124" cy="193899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rPr>
              <a:t>Fixation du nombre de sièges au </a:t>
            </a:r>
            <a:r>
              <a:rPr lang="fr-FR" sz="2400" b="1" dirty="0">
                <a:solidFill>
                  <a:srgbClr val="0E4194"/>
                </a:solidFill>
                <a:latin typeface="Arial" panose="020B0604020202020204"/>
              </a:rPr>
              <a:t>Conseil</a:t>
            </a:r>
            <a:r>
              <a:rPr kumimoji="0" lang="fr-FR" sz="2400" b="1" i="0" u="none" strike="noStrike" kern="1200" cap="none" spc="0" normalizeH="0" baseline="0" noProof="0" dirty="0">
                <a:ln>
                  <a:noFill/>
                </a:ln>
                <a:solidFill>
                  <a:srgbClr val="0E4194"/>
                </a:solidFill>
                <a:effectLst/>
                <a:uLnTx/>
                <a:uFillTx/>
                <a:latin typeface="Arial" panose="020B0604020202020204"/>
              </a:rPr>
              <a:t> d'administration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Fixation du nombre de sièges au </a:t>
            </a:r>
            <a:r>
              <a:rPr lang="fr-FR" sz="2400" dirty="0">
                <a:solidFill>
                  <a:srgbClr val="0E4194"/>
                </a:solidFill>
                <a:latin typeface="Arial" panose="020B0604020202020204"/>
              </a:rPr>
              <a:t>Conseil </a:t>
            </a: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d'administration à (nombre de postes) au lieu de (nombre de postes actuels) actuellement.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p:txBody>
      </p:sp>
      <p:sp>
        <p:nvSpPr>
          <p:cNvPr id="4" name="Espace réservé du texte 2"/>
          <p:cNvSpPr txBox="1">
            <a:spLocks/>
          </p:cNvSpPr>
          <p:nvPr/>
        </p:nvSpPr>
        <p:spPr>
          <a:xfrm>
            <a:off x="515938" y="476250"/>
            <a:ext cx="10901362" cy="556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cap="all" dirty="0"/>
              <a:t>Assemblée générale 2026</a:t>
            </a:r>
            <a:br>
              <a:rPr kumimoji="0" lang="fr-FR" sz="2400" b="1" i="0" u="none" strike="noStrike" kern="1200" cap="all" spc="0" normalizeH="0" baseline="0" noProof="0" dirty="0">
                <a:ln>
                  <a:noFill/>
                </a:ln>
                <a:solidFill>
                  <a:srgbClr val="0D4194"/>
                </a:solidFill>
                <a:effectLst/>
                <a:uLnTx/>
                <a:uFillTx/>
              </a:rPr>
            </a:br>
            <a:r>
              <a:rPr kumimoji="0" lang="fr-FR" sz="2400" b="1" i="0" u="none" strike="noStrike" kern="1200" cap="all" spc="0" normalizeH="0" baseline="0" noProof="0" dirty="0">
                <a:ln>
                  <a:noFill/>
                </a:ln>
                <a:solidFill>
                  <a:srgbClr val="E94262"/>
                </a:solidFill>
                <a:effectLst/>
                <a:uLnTx/>
                <a:uFillTx/>
              </a:rPr>
              <a:t>Résolutions</a:t>
            </a:r>
          </a:p>
        </p:txBody>
      </p:sp>
    </p:spTree>
    <p:extLst>
      <p:ext uri="{BB962C8B-B14F-4D97-AF65-F5344CB8AC3E}">
        <p14:creationId xmlns:p14="http://schemas.microsoft.com/office/powerpoint/2010/main" val="2079545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627883" y="314110"/>
            <a:ext cx="10966709" cy="556053"/>
          </a:xfrm>
        </p:spPr>
        <p:txBody>
          <a:bodyPr/>
          <a:lstStyle/>
          <a:p>
            <a:r>
              <a:rPr lang="fr-FR" dirty="0">
                <a:solidFill>
                  <a:srgbClr val="E84161"/>
                </a:solidFill>
              </a:rPr>
              <a:t>Ordre du jour de l’Assemblée générale ordinaire</a:t>
            </a:r>
          </a:p>
        </p:txBody>
      </p:sp>
      <p:sp>
        <p:nvSpPr>
          <p:cNvPr id="3" name="ZoneTexte 2"/>
          <p:cNvSpPr txBox="1"/>
          <p:nvPr/>
        </p:nvSpPr>
        <p:spPr>
          <a:xfrm>
            <a:off x="627883" y="1037336"/>
            <a:ext cx="9644380" cy="4970591"/>
          </a:xfrm>
          <a:prstGeom prst="rect">
            <a:avLst/>
          </a:prstGeom>
          <a:noFill/>
        </p:spPr>
        <p:txBody>
          <a:bodyPr wrap="square" rtlCol="0">
            <a:spAutoFit/>
          </a:bodyPr>
          <a:lstStyle/>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Bienvenue, ouverture de l'Assemblée, constitution du bureau</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d'activité du Président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Présentation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du Conseil de surveillance et certification des comptes</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Approbation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Affectation du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Variation du capital social</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Quitus et décharge au Conseil d'administration</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d'administration (optionnel) </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Fixation du nombre de sièges au Conseil de surveillance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Pouvoirs au porteur</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Clôture de l'Assemblée générale ordinaire</a:t>
            </a:r>
          </a:p>
        </p:txBody>
      </p:sp>
      <p:cxnSp>
        <p:nvCxnSpPr>
          <p:cNvPr id="5" name="Connecteur droit 4"/>
          <p:cNvCxnSpPr/>
          <p:nvPr/>
        </p:nvCxnSpPr>
        <p:spPr>
          <a:xfrm>
            <a:off x="315045" y="1045029"/>
            <a:ext cx="7684" cy="5163671"/>
          </a:xfrm>
          <a:prstGeom prst="line">
            <a:avLst/>
          </a:prstGeom>
          <a:ln w="952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233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oneTexte 2"/>
          <p:cNvSpPr txBox="1"/>
          <p:nvPr/>
        </p:nvSpPr>
        <p:spPr>
          <a:xfrm>
            <a:off x="515938" y="2188396"/>
            <a:ext cx="11160124" cy="193899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rPr>
              <a:t>Fixation du nombre de sièges au</a:t>
            </a:r>
            <a:r>
              <a:rPr kumimoji="0" lang="fr-FR" sz="2400" b="1" i="0" u="none" strike="noStrike" kern="1200" cap="none" spc="0" normalizeH="0" noProof="0" dirty="0">
                <a:ln>
                  <a:noFill/>
                </a:ln>
                <a:solidFill>
                  <a:srgbClr val="0E4194"/>
                </a:solidFill>
                <a:effectLst/>
                <a:uLnTx/>
                <a:uFillTx/>
                <a:latin typeface="Arial" panose="020B0604020202020204"/>
              </a:rPr>
              <a:t> </a:t>
            </a:r>
            <a:r>
              <a:rPr lang="fr-FR" sz="2400" b="1" dirty="0">
                <a:solidFill>
                  <a:srgbClr val="0E4194"/>
                </a:solidFill>
                <a:latin typeface="Arial" panose="020B0604020202020204"/>
              </a:rPr>
              <a:t>C</a:t>
            </a:r>
            <a:r>
              <a:rPr kumimoji="0" lang="fr-FR" sz="2400" b="1" i="0" u="none" strike="noStrike" kern="1200" cap="none" spc="0" normalizeH="0" baseline="0" dirty="0">
                <a:ln>
                  <a:noFill/>
                </a:ln>
                <a:solidFill>
                  <a:srgbClr val="0E4194"/>
                </a:solidFill>
                <a:effectLst/>
                <a:uLnTx/>
                <a:uFillTx/>
                <a:latin typeface="Arial" panose="020B0604020202020204"/>
              </a:rPr>
              <a:t>onseil</a:t>
            </a:r>
            <a:r>
              <a:rPr kumimoji="0" lang="fr-FR" sz="2400" b="1" i="0" u="none" strike="noStrike" kern="1200" cap="none" spc="0" normalizeH="0" baseline="0" noProof="0" dirty="0">
                <a:ln>
                  <a:noFill/>
                </a:ln>
                <a:solidFill>
                  <a:srgbClr val="0E4194"/>
                </a:solidFill>
                <a:effectLst/>
                <a:uLnTx/>
                <a:uFillTx/>
                <a:latin typeface="Arial" panose="020B0604020202020204"/>
              </a:rPr>
              <a:t> de surveillance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Fixation du nombre de sièges au </a:t>
            </a:r>
            <a:r>
              <a:rPr lang="fr-FR" sz="2400" dirty="0">
                <a:solidFill>
                  <a:srgbClr val="0E4194"/>
                </a:solidFill>
                <a:latin typeface="Arial" panose="020B0604020202020204"/>
              </a:rPr>
              <a:t>C</a:t>
            </a:r>
            <a:r>
              <a:rPr kumimoji="0" lang="fr-FR" sz="2400" b="0" i="0" u="none" strike="noStrike" kern="1200" cap="none" spc="0" normalizeH="0" baseline="0" dirty="0">
                <a:ln>
                  <a:noFill/>
                </a:ln>
                <a:solidFill>
                  <a:srgbClr val="0E4194"/>
                </a:solidFill>
                <a:effectLst/>
                <a:uLnTx/>
                <a:uFillTx/>
                <a:latin typeface="Arial" panose="020B0604020202020204"/>
              </a:rPr>
              <a:t>onseil</a:t>
            </a: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 de surveillance à (nombre de postes) au lieu de (nombre de postes actuels) actuellement.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p:txBody>
      </p:sp>
      <p:sp>
        <p:nvSpPr>
          <p:cNvPr id="4" name="Espace réservé du texte 2"/>
          <p:cNvSpPr txBox="1">
            <a:spLocks/>
          </p:cNvSpPr>
          <p:nvPr/>
        </p:nvSpPr>
        <p:spPr>
          <a:xfrm>
            <a:off x="515938" y="476250"/>
            <a:ext cx="10901362" cy="556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cap="all" dirty="0"/>
              <a:t>Assemblée générale 2026</a:t>
            </a:r>
            <a:br>
              <a:rPr lang="fr-FR" sz="2400" cap="all" dirty="0"/>
            </a:br>
            <a:r>
              <a:rPr kumimoji="0" lang="fr-FR" sz="2400" b="1" i="0" u="none" strike="noStrike" kern="1200" cap="all" spc="0" normalizeH="0" baseline="0" noProof="0" dirty="0">
                <a:ln>
                  <a:noFill/>
                </a:ln>
                <a:solidFill>
                  <a:srgbClr val="E94262"/>
                </a:solidFill>
                <a:effectLst/>
                <a:uLnTx/>
                <a:uFillTx/>
                <a:latin typeface="Arial" panose="020B0604020202020204" pitchFamily="34" charset="0"/>
                <a:ea typeface="+mn-ea"/>
                <a:cs typeface="Arial" panose="020B0604020202020204" pitchFamily="34" charset="0"/>
              </a:rPr>
              <a:t>Résolutions</a:t>
            </a:r>
          </a:p>
        </p:txBody>
      </p:sp>
    </p:spTree>
    <p:extLst>
      <p:ext uri="{BB962C8B-B14F-4D97-AF65-F5344CB8AC3E}">
        <p14:creationId xmlns:p14="http://schemas.microsoft.com/office/powerpoint/2010/main" val="2666335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627883" y="314110"/>
            <a:ext cx="10966709" cy="556053"/>
          </a:xfrm>
        </p:spPr>
        <p:txBody>
          <a:bodyPr/>
          <a:lstStyle/>
          <a:p>
            <a:r>
              <a:rPr lang="fr-FR" dirty="0">
                <a:solidFill>
                  <a:srgbClr val="E84161"/>
                </a:solidFill>
              </a:rPr>
              <a:t>Ordre du jour de l’Assemblée générale ordinaire</a:t>
            </a:r>
          </a:p>
        </p:txBody>
      </p:sp>
      <p:sp>
        <p:nvSpPr>
          <p:cNvPr id="3" name="ZoneTexte 2"/>
          <p:cNvSpPr txBox="1"/>
          <p:nvPr/>
        </p:nvSpPr>
        <p:spPr>
          <a:xfrm>
            <a:off x="627883" y="1037336"/>
            <a:ext cx="9644380" cy="4970591"/>
          </a:xfrm>
          <a:prstGeom prst="rect">
            <a:avLst/>
          </a:prstGeom>
          <a:noFill/>
        </p:spPr>
        <p:txBody>
          <a:bodyPr wrap="square" rtlCol="0">
            <a:spAutoFit/>
          </a:bodyPr>
          <a:lstStyle/>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Bienvenue, ouverture de l'Assemblée, constitution du bureau</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d'activité du Président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Présentation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du Conseil de surveillance et certification des comptes</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Approbation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Affectation du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Variation du capital social</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Quitus et décharge au Conseil d'administration</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de surveillance (optionnel) </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Elections au Conseil d’administration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Pouvoirs au porteur</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Clôture de l'Assemblée générale ordinaire</a:t>
            </a:r>
          </a:p>
        </p:txBody>
      </p:sp>
      <p:cxnSp>
        <p:nvCxnSpPr>
          <p:cNvPr id="5" name="Connecteur droit 4"/>
          <p:cNvCxnSpPr/>
          <p:nvPr/>
        </p:nvCxnSpPr>
        <p:spPr>
          <a:xfrm>
            <a:off x="315045" y="1045029"/>
            <a:ext cx="7684" cy="5163671"/>
          </a:xfrm>
          <a:prstGeom prst="line">
            <a:avLst/>
          </a:prstGeom>
          <a:ln w="952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551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627883" y="314110"/>
            <a:ext cx="10966709" cy="556053"/>
          </a:xfrm>
        </p:spPr>
        <p:txBody>
          <a:bodyPr/>
          <a:lstStyle/>
          <a:p>
            <a:r>
              <a:rPr lang="fr-FR" dirty="0">
                <a:solidFill>
                  <a:srgbClr val="E84161"/>
                </a:solidFill>
              </a:rPr>
              <a:t>Ordre du jour de l’Assemblée générale ordinaire</a:t>
            </a:r>
          </a:p>
        </p:txBody>
      </p:sp>
      <p:sp>
        <p:nvSpPr>
          <p:cNvPr id="3" name="ZoneTexte 2"/>
          <p:cNvSpPr txBox="1"/>
          <p:nvPr/>
        </p:nvSpPr>
        <p:spPr>
          <a:xfrm>
            <a:off x="627883" y="1037336"/>
            <a:ext cx="9644380" cy="4970591"/>
          </a:xfrm>
          <a:prstGeom prst="rect">
            <a:avLst/>
          </a:prstGeom>
          <a:noFill/>
        </p:spPr>
        <p:txBody>
          <a:bodyPr wrap="square" rtlCol="0">
            <a:spAutoFit/>
          </a:bodyPr>
          <a:lstStyle/>
          <a:p>
            <a:pPr lvl="0" indent="0" defTabSz="554492">
              <a:lnSpc>
                <a:spcPct val="100000"/>
              </a:lnSpc>
              <a:spcBef>
                <a:spcPts val="0"/>
              </a:spcBef>
              <a:spcAft>
                <a:spcPts val="600"/>
              </a:spcAft>
              <a:buFontTx/>
              <a:buNone/>
              <a:defRPr/>
            </a:pPr>
            <a:r>
              <a:rPr lang="fr-FR" b="1" kern="0" dirty="0">
                <a:solidFill>
                  <a:srgbClr val="0D4194"/>
                </a:solidFill>
                <a:latin typeface="Arial" panose="020B0604020202020204" pitchFamily="34" charset="0"/>
                <a:cs typeface="Arial" panose="020B0604020202020204" pitchFamily="34" charset="0"/>
              </a:rPr>
              <a:t>Bienvenue, ouverture de l'Assemblée, constitution du bureau</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d'activité du Président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Présentation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du Conseil de surveillance et certification des comptes</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Approbation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Affectation du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Variation du capital social</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Quitus et décharge au Conseil d'administration</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Pouvoirs au porteur</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Clôture de l'Assemblée générale ordinaire</a:t>
            </a:r>
          </a:p>
        </p:txBody>
      </p:sp>
      <p:cxnSp>
        <p:nvCxnSpPr>
          <p:cNvPr id="5" name="Connecteur droit 4"/>
          <p:cNvCxnSpPr/>
          <p:nvPr/>
        </p:nvCxnSpPr>
        <p:spPr>
          <a:xfrm>
            <a:off x="315045" y="1045029"/>
            <a:ext cx="7684" cy="5163671"/>
          </a:xfrm>
          <a:prstGeom prst="line">
            <a:avLst/>
          </a:prstGeom>
          <a:ln w="952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833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5938" y="1808109"/>
            <a:ext cx="11117262"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ea typeface="+mn-ea"/>
                <a:cs typeface="+mn-cs"/>
              </a:rPr>
              <a:t>Elections au Conseil d’administration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M. Yves TESTON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p:txBody>
      </p:sp>
      <p:sp>
        <p:nvSpPr>
          <p:cNvPr id="4" name="Espace réservé du texte 2"/>
          <p:cNvSpPr txBox="1">
            <a:spLocks/>
          </p:cNvSpPr>
          <p:nvPr/>
        </p:nvSpPr>
        <p:spPr>
          <a:xfrm>
            <a:off x="515938" y="476250"/>
            <a:ext cx="10901362" cy="556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cap="all" dirty="0"/>
              <a:t>Assemblée générale 2025</a:t>
            </a:r>
            <a:br>
              <a:rPr lang="fr-FR" sz="2400" cap="all" dirty="0"/>
            </a:br>
            <a:r>
              <a:rPr kumimoji="0" lang="fr-FR" sz="2400" b="1" i="0" u="none" strike="noStrike" kern="1200" cap="all" spc="0" normalizeH="0" baseline="0" noProof="0" dirty="0">
                <a:ln>
                  <a:noFill/>
                </a:ln>
                <a:solidFill>
                  <a:srgbClr val="E94262"/>
                </a:solidFill>
                <a:effectLst/>
                <a:uLnTx/>
                <a:uFillTx/>
                <a:latin typeface="Arial" panose="020B0604020202020204" pitchFamily="34" charset="0"/>
                <a:ea typeface="+mn-ea"/>
                <a:cs typeface="Arial" panose="020B0604020202020204" pitchFamily="34" charset="0"/>
              </a:rPr>
              <a:t>Résolutions</a:t>
            </a:r>
          </a:p>
        </p:txBody>
      </p:sp>
    </p:spTree>
    <p:extLst>
      <p:ext uri="{BB962C8B-B14F-4D97-AF65-F5344CB8AC3E}">
        <p14:creationId xmlns:p14="http://schemas.microsoft.com/office/powerpoint/2010/main" val="582407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5938" y="1808109"/>
            <a:ext cx="11117262"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ea typeface="+mn-ea"/>
                <a:cs typeface="+mn-cs"/>
              </a:rPr>
              <a:t>Elections au Conseil d’administration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Mme. Monique BOISSEAUX</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p:txBody>
      </p:sp>
      <p:sp>
        <p:nvSpPr>
          <p:cNvPr id="4" name="Espace réservé du texte 2"/>
          <p:cNvSpPr txBox="1">
            <a:spLocks/>
          </p:cNvSpPr>
          <p:nvPr/>
        </p:nvSpPr>
        <p:spPr>
          <a:xfrm>
            <a:off x="515938" y="476250"/>
            <a:ext cx="10901362" cy="556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cap="all" dirty="0"/>
              <a:t>Assemblée générale 2025</a:t>
            </a:r>
            <a:br>
              <a:rPr lang="fr-FR" sz="2400" cap="all" dirty="0"/>
            </a:br>
            <a:r>
              <a:rPr kumimoji="0" lang="fr-FR" sz="2400" b="1" i="0" u="none" strike="noStrike" kern="1200" cap="all" spc="0" normalizeH="0" baseline="0" noProof="0" dirty="0">
                <a:ln>
                  <a:noFill/>
                </a:ln>
                <a:solidFill>
                  <a:srgbClr val="E94262"/>
                </a:solidFill>
                <a:effectLst/>
                <a:uLnTx/>
                <a:uFillTx/>
                <a:latin typeface="Arial" panose="020B0604020202020204" pitchFamily="34" charset="0"/>
                <a:ea typeface="+mn-ea"/>
                <a:cs typeface="Arial" panose="020B0604020202020204" pitchFamily="34" charset="0"/>
              </a:rPr>
              <a:t>Résolutions</a:t>
            </a:r>
          </a:p>
        </p:txBody>
      </p:sp>
    </p:spTree>
    <p:extLst>
      <p:ext uri="{BB962C8B-B14F-4D97-AF65-F5344CB8AC3E}">
        <p14:creationId xmlns:p14="http://schemas.microsoft.com/office/powerpoint/2010/main" val="642361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5938" y="1808109"/>
            <a:ext cx="11117262"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ea typeface="+mn-ea"/>
                <a:cs typeface="+mn-cs"/>
              </a:rPr>
              <a:t>Elections au Conseil d’administration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Mme. Maryline CARAVATI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p:txBody>
      </p:sp>
      <p:sp>
        <p:nvSpPr>
          <p:cNvPr id="4" name="Espace réservé du texte 2"/>
          <p:cNvSpPr txBox="1">
            <a:spLocks/>
          </p:cNvSpPr>
          <p:nvPr/>
        </p:nvSpPr>
        <p:spPr>
          <a:xfrm>
            <a:off x="515938" y="476250"/>
            <a:ext cx="10901362" cy="556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cap="all" dirty="0"/>
              <a:t>Assemblée générale 2025</a:t>
            </a:r>
            <a:br>
              <a:rPr lang="fr-FR" sz="2400" cap="all" dirty="0"/>
            </a:br>
            <a:r>
              <a:rPr kumimoji="0" lang="fr-FR" sz="2400" b="1" i="0" u="none" strike="noStrike" kern="1200" cap="all" spc="0" normalizeH="0" baseline="0" noProof="0" dirty="0">
                <a:ln>
                  <a:noFill/>
                </a:ln>
                <a:solidFill>
                  <a:srgbClr val="E94262"/>
                </a:solidFill>
                <a:effectLst/>
                <a:uLnTx/>
                <a:uFillTx/>
                <a:latin typeface="Arial" panose="020B0604020202020204" pitchFamily="34" charset="0"/>
                <a:ea typeface="+mn-ea"/>
                <a:cs typeface="Arial" panose="020B0604020202020204" pitchFamily="34" charset="0"/>
              </a:rPr>
              <a:t>Résolutions</a:t>
            </a:r>
          </a:p>
        </p:txBody>
      </p:sp>
    </p:spTree>
    <p:extLst>
      <p:ext uri="{BB962C8B-B14F-4D97-AF65-F5344CB8AC3E}">
        <p14:creationId xmlns:p14="http://schemas.microsoft.com/office/powerpoint/2010/main" val="1652961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5938" y="1808109"/>
            <a:ext cx="11117262"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ea typeface="+mn-ea"/>
                <a:cs typeface="+mn-cs"/>
              </a:rPr>
              <a:t>Elections au Conseil d’administration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Mme. Coralie MAUFFREY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p:txBody>
      </p:sp>
      <p:sp>
        <p:nvSpPr>
          <p:cNvPr id="4" name="Espace réservé du texte 2"/>
          <p:cNvSpPr txBox="1">
            <a:spLocks/>
          </p:cNvSpPr>
          <p:nvPr/>
        </p:nvSpPr>
        <p:spPr>
          <a:xfrm>
            <a:off x="515938" y="476250"/>
            <a:ext cx="10901362" cy="556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cap="all" dirty="0"/>
              <a:t>Assemblée générale 2025</a:t>
            </a:r>
            <a:br>
              <a:rPr lang="fr-FR" sz="2400" cap="all" dirty="0"/>
            </a:br>
            <a:r>
              <a:rPr kumimoji="0" lang="fr-FR" sz="2400" b="1" i="0" u="none" strike="noStrike" kern="1200" cap="all" spc="0" normalizeH="0" baseline="0" noProof="0" dirty="0">
                <a:ln>
                  <a:noFill/>
                </a:ln>
                <a:solidFill>
                  <a:srgbClr val="E94262"/>
                </a:solidFill>
                <a:effectLst/>
                <a:uLnTx/>
                <a:uFillTx/>
                <a:latin typeface="Arial" panose="020B0604020202020204" pitchFamily="34" charset="0"/>
                <a:ea typeface="+mn-ea"/>
                <a:cs typeface="Arial" panose="020B0604020202020204" pitchFamily="34" charset="0"/>
              </a:rPr>
              <a:t>Résolutions</a:t>
            </a:r>
          </a:p>
        </p:txBody>
      </p:sp>
    </p:spTree>
    <p:extLst>
      <p:ext uri="{BB962C8B-B14F-4D97-AF65-F5344CB8AC3E}">
        <p14:creationId xmlns:p14="http://schemas.microsoft.com/office/powerpoint/2010/main" val="1244388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5938" y="1808109"/>
            <a:ext cx="11117262"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ea typeface="+mn-ea"/>
                <a:cs typeface="+mn-cs"/>
              </a:rPr>
              <a:t>Elections au Conseil d’administration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M. Jérémy GROSJEAN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p:txBody>
      </p:sp>
      <p:sp>
        <p:nvSpPr>
          <p:cNvPr id="4" name="Espace réservé du texte 2"/>
          <p:cNvSpPr txBox="1">
            <a:spLocks/>
          </p:cNvSpPr>
          <p:nvPr/>
        </p:nvSpPr>
        <p:spPr>
          <a:xfrm>
            <a:off x="515938" y="476250"/>
            <a:ext cx="10901362" cy="556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cap="all" dirty="0"/>
              <a:t>Assemblée générale 2025</a:t>
            </a:r>
            <a:br>
              <a:rPr lang="fr-FR" sz="2400" cap="all" dirty="0"/>
            </a:br>
            <a:r>
              <a:rPr kumimoji="0" lang="fr-FR" sz="2400" b="1" i="0" u="none" strike="noStrike" kern="1200" cap="all" spc="0" normalizeH="0" baseline="0" noProof="0" dirty="0">
                <a:ln>
                  <a:noFill/>
                </a:ln>
                <a:solidFill>
                  <a:srgbClr val="E94262"/>
                </a:solidFill>
                <a:effectLst/>
                <a:uLnTx/>
                <a:uFillTx/>
                <a:latin typeface="Arial" panose="020B0604020202020204" pitchFamily="34" charset="0"/>
                <a:ea typeface="+mn-ea"/>
                <a:cs typeface="Arial" panose="020B0604020202020204" pitchFamily="34" charset="0"/>
              </a:rPr>
              <a:t>Résolutions</a:t>
            </a:r>
          </a:p>
        </p:txBody>
      </p:sp>
    </p:spTree>
    <p:extLst>
      <p:ext uri="{BB962C8B-B14F-4D97-AF65-F5344CB8AC3E}">
        <p14:creationId xmlns:p14="http://schemas.microsoft.com/office/powerpoint/2010/main" val="2799155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627883" y="314110"/>
            <a:ext cx="10966709" cy="556053"/>
          </a:xfrm>
        </p:spPr>
        <p:txBody>
          <a:bodyPr/>
          <a:lstStyle/>
          <a:p>
            <a:r>
              <a:rPr lang="fr-FR" dirty="0">
                <a:solidFill>
                  <a:srgbClr val="E84161"/>
                </a:solidFill>
              </a:rPr>
              <a:t>Ordre du jour de l’Assemblée générale ordinaire</a:t>
            </a:r>
          </a:p>
        </p:txBody>
      </p:sp>
      <p:sp>
        <p:nvSpPr>
          <p:cNvPr id="3" name="ZoneTexte 2"/>
          <p:cNvSpPr txBox="1"/>
          <p:nvPr/>
        </p:nvSpPr>
        <p:spPr>
          <a:xfrm>
            <a:off x="627883" y="1037336"/>
            <a:ext cx="9644380" cy="4970591"/>
          </a:xfrm>
          <a:prstGeom prst="rect">
            <a:avLst/>
          </a:prstGeom>
          <a:noFill/>
        </p:spPr>
        <p:txBody>
          <a:bodyPr wrap="square" rtlCol="0">
            <a:spAutoFit/>
          </a:bodyPr>
          <a:lstStyle/>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Bienvenue, ouverture de l'Assemblée, constitution du bureau</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d'activité du Président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Présentation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du Conseil de surveillance et certification des comptes</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Approbation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Affectation du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Variation du capital social</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Quitus et décharge au Conseil d'administration</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d’administration (optionnel) </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Elections au Conseil de surveillance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Pouvoirs au porteur</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Clôture de l'Assemblée générale ordinaire</a:t>
            </a:r>
          </a:p>
        </p:txBody>
      </p:sp>
      <p:cxnSp>
        <p:nvCxnSpPr>
          <p:cNvPr id="5" name="Connecteur droit 4"/>
          <p:cNvCxnSpPr/>
          <p:nvPr/>
        </p:nvCxnSpPr>
        <p:spPr>
          <a:xfrm>
            <a:off x="315045" y="1045029"/>
            <a:ext cx="7684" cy="5163671"/>
          </a:xfrm>
          <a:prstGeom prst="line">
            <a:avLst/>
          </a:prstGeom>
          <a:ln w="952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178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5938" y="1839074"/>
            <a:ext cx="11160124"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ea typeface="+mn-ea"/>
                <a:cs typeface="+mn-cs"/>
              </a:rPr>
              <a:t>Elections  au Conseil de surveillance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Mme. Marie-Andrée JEANROY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p:txBody>
      </p:sp>
      <p:sp>
        <p:nvSpPr>
          <p:cNvPr id="4" name="Espace réservé du texte 2"/>
          <p:cNvSpPr txBox="1">
            <a:spLocks/>
          </p:cNvSpPr>
          <p:nvPr/>
        </p:nvSpPr>
        <p:spPr>
          <a:xfrm>
            <a:off x="515938" y="476250"/>
            <a:ext cx="10901362" cy="556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cap="all" dirty="0"/>
              <a:t>Assemblée générale 2026</a:t>
            </a:r>
            <a:br>
              <a:rPr lang="fr-FR" sz="2400" cap="all" dirty="0"/>
            </a:br>
            <a:r>
              <a:rPr kumimoji="0" lang="fr-FR" sz="2400" b="1" i="0" u="none" strike="noStrike" kern="1200" cap="all" spc="0" normalizeH="0" baseline="0" noProof="0" dirty="0">
                <a:ln>
                  <a:noFill/>
                </a:ln>
                <a:solidFill>
                  <a:srgbClr val="E94262"/>
                </a:solidFill>
                <a:effectLst/>
                <a:uLnTx/>
                <a:uFillTx/>
                <a:latin typeface="Arial" panose="020B0604020202020204" pitchFamily="34" charset="0"/>
                <a:ea typeface="+mn-ea"/>
                <a:cs typeface="Arial" panose="020B0604020202020204" pitchFamily="34" charset="0"/>
              </a:rPr>
              <a:t>Résolutions</a:t>
            </a:r>
          </a:p>
        </p:txBody>
      </p:sp>
    </p:spTree>
    <p:extLst>
      <p:ext uri="{BB962C8B-B14F-4D97-AF65-F5344CB8AC3E}">
        <p14:creationId xmlns:p14="http://schemas.microsoft.com/office/powerpoint/2010/main" val="67856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5938" y="1839074"/>
            <a:ext cx="11160124"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ea typeface="+mn-ea"/>
                <a:cs typeface="+mn-cs"/>
              </a:rPr>
              <a:t>Elections  au Conseil de surveillance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Mme. Maryline MILLE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p:txBody>
      </p:sp>
      <p:sp>
        <p:nvSpPr>
          <p:cNvPr id="4" name="Espace réservé du texte 2"/>
          <p:cNvSpPr txBox="1">
            <a:spLocks/>
          </p:cNvSpPr>
          <p:nvPr/>
        </p:nvSpPr>
        <p:spPr>
          <a:xfrm>
            <a:off x="515938" y="476250"/>
            <a:ext cx="10901362" cy="556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cap="all" dirty="0"/>
              <a:t>Assemblée générale 2026</a:t>
            </a:r>
            <a:br>
              <a:rPr lang="fr-FR" sz="2400" cap="all" dirty="0"/>
            </a:br>
            <a:r>
              <a:rPr kumimoji="0" lang="fr-FR" sz="2400" b="1" i="0" u="none" strike="noStrike" kern="1200" cap="all" spc="0" normalizeH="0" baseline="0" noProof="0" dirty="0">
                <a:ln>
                  <a:noFill/>
                </a:ln>
                <a:solidFill>
                  <a:srgbClr val="E94262"/>
                </a:solidFill>
                <a:effectLst/>
                <a:uLnTx/>
                <a:uFillTx/>
                <a:latin typeface="Arial" panose="020B0604020202020204" pitchFamily="34" charset="0"/>
                <a:ea typeface="+mn-ea"/>
                <a:cs typeface="Arial" panose="020B0604020202020204" pitchFamily="34" charset="0"/>
              </a:rPr>
              <a:t>Résolutions</a:t>
            </a:r>
          </a:p>
        </p:txBody>
      </p:sp>
    </p:spTree>
    <p:extLst>
      <p:ext uri="{BB962C8B-B14F-4D97-AF65-F5344CB8AC3E}">
        <p14:creationId xmlns:p14="http://schemas.microsoft.com/office/powerpoint/2010/main" val="3579218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5938" y="1839074"/>
            <a:ext cx="11160124"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ea typeface="+mn-ea"/>
                <a:cs typeface="+mn-cs"/>
              </a:rPr>
              <a:t>Elections  au Conseil de surveillance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Mme. Virginie ROLIN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p:txBody>
      </p:sp>
      <p:sp>
        <p:nvSpPr>
          <p:cNvPr id="4" name="Espace réservé du texte 2"/>
          <p:cNvSpPr txBox="1">
            <a:spLocks/>
          </p:cNvSpPr>
          <p:nvPr/>
        </p:nvSpPr>
        <p:spPr>
          <a:xfrm>
            <a:off x="515938" y="476250"/>
            <a:ext cx="10901362" cy="556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cap="all" dirty="0"/>
              <a:t>Assemblée générale 2026</a:t>
            </a:r>
            <a:br>
              <a:rPr lang="fr-FR" sz="2400" cap="all" dirty="0"/>
            </a:br>
            <a:r>
              <a:rPr kumimoji="0" lang="fr-FR" sz="2400" b="1" i="0" u="none" strike="noStrike" kern="1200" cap="all" spc="0" normalizeH="0" baseline="0" noProof="0" dirty="0">
                <a:ln>
                  <a:noFill/>
                </a:ln>
                <a:solidFill>
                  <a:srgbClr val="E94262"/>
                </a:solidFill>
                <a:effectLst/>
                <a:uLnTx/>
                <a:uFillTx/>
                <a:latin typeface="Arial" panose="020B0604020202020204" pitchFamily="34" charset="0"/>
                <a:ea typeface="+mn-ea"/>
                <a:cs typeface="Arial" panose="020B0604020202020204" pitchFamily="34" charset="0"/>
              </a:rPr>
              <a:t>Résolutions</a:t>
            </a:r>
          </a:p>
        </p:txBody>
      </p:sp>
    </p:spTree>
    <p:extLst>
      <p:ext uri="{BB962C8B-B14F-4D97-AF65-F5344CB8AC3E}">
        <p14:creationId xmlns:p14="http://schemas.microsoft.com/office/powerpoint/2010/main" val="3126613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5938" y="1839074"/>
            <a:ext cx="11160124"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ea typeface="+mn-ea"/>
                <a:cs typeface="+mn-cs"/>
              </a:rPr>
              <a:t>Elections  au Conseil de surveillance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M. Philippe TUAILLON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p:txBody>
      </p:sp>
      <p:sp>
        <p:nvSpPr>
          <p:cNvPr id="4" name="Espace réservé du texte 2"/>
          <p:cNvSpPr txBox="1">
            <a:spLocks/>
          </p:cNvSpPr>
          <p:nvPr/>
        </p:nvSpPr>
        <p:spPr>
          <a:xfrm>
            <a:off x="515938" y="476250"/>
            <a:ext cx="10901362" cy="556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cap="all" dirty="0"/>
              <a:t>Assemblée générale 2026</a:t>
            </a:r>
            <a:br>
              <a:rPr lang="fr-FR" sz="2400" cap="all" dirty="0"/>
            </a:br>
            <a:r>
              <a:rPr kumimoji="0" lang="fr-FR" sz="2400" b="1" i="0" u="none" strike="noStrike" kern="1200" cap="all" spc="0" normalizeH="0" baseline="0" noProof="0" dirty="0">
                <a:ln>
                  <a:noFill/>
                </a:ln>
                <a:solidFill>
                  <a:srgbClr val="E94262"/>
                </a:solidFill>
                <a:effectLst/>
                <a:uLnTx/>
                <a:uFillTx/>
                <a:latin typeface="Arial" panose="020B0604020202020204" pitchFamily="34" charset="0"/>
                <a:ea typeface="+mn-ea"/>
                <a:cs typeface="Arial" panose="020B0604020202020204" pitchFamily="34" charset="0"/>
              </a:rPr>
              <a:t>Résolutions</a:t>
            </a:r>
          </a:p>
        </p:txBody>
      </p:sp>
    </p:spTree>
    <p:extLst>
      <p:ext uri="{BB962C8B-B14F-4D97-AF65-F5344CB8AC3E}">
        <p14:creationId xmlns:p14="http://schemas.microsoft.com/office/powerpoint/2010/main" val="282970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627883" y="314110"/>
            <a:ext cx="10966709" cy="556053"/>
          </a:xfrm>
        </p:spPr>
        <p:txBody>
          <a:bodyPr/>
          <a:lstStyle/>
          <a:p>
            <a:r>
              <a:rPr lang="fr-FR" dirty="0">
                <a:solidFill>
                  <a:srgbClr val="E84161"/>
                </a:solidFill>
              </a:rPr>
              <a:t>Ordre du jour de l’Assemblée générale ordinaire</a:t>
            </a:r>
          </a:p>
        </p:txBody>
      </p:sp>
      <p:sp>
        <p:nvSpPr>
          <p:cNvPr id="3" name="ZoneTexte 2"/>
          <p:cNvSpPr txBox="1"/>
          <p:nvPr/>
        </p:nvSpPr>
        <p:spPr>
          <a:xfrm>
            <a:off x="627883" y="1037336"/>
            <a:ext cx="9644380" cy="4970591"/>
          </a:xfrm>
          <a:prstGeom prst="rect">
            <a:avLst/>
          </a:prstGeom>
          <a:noFill/>
        </p:spPr>
        <p:txBody>
          <a:bodyPr wrap="square" rtlCol="0">
            <a:spAutoFit/>
          </a:bodyPr>
          <a:lstStyle/>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Bienvenue, ouverture de l'Assemblée, constitution du bureau</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Rapport d'activité du Président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Présentation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du Conseil de surveillance et certification des comptes</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Approbation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Affectation du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Variation du capital social</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Quitus et décharge au Conseil d'administration</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Pouvoirs au porteur</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Clôture de l'Assemblée générale ordinaire</a:t>
            </a:r>
          </a:p>
        </p:txBody>
      </p:sp>
      <p:cxnSp>
        <p:nvCxnSpPr>
          <p:cNvPr id="5" name="Connecteur droit 4"/>
          <p:cNvCxnSpPr/>
          <p:nvPr/>
        </p:nvCxnSpPr>
        <p:spPr>
          <a:xfrm>
            <a:off x="315045" y="1045029"/>
            <a:ext cx="7684" cy="5163671"/>
          </a:xfrm>
          <a:prstGeom prst="line">
            <a:avLst/>
          </a:prstGeom>
          <a:ln w="952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8656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627883" y="314110"/>
            <a:ext cx="10966709" cy="556053"/>
          </a:xfrm>
        </p:spPr>
        <p:txBody>
          <a:bodyPr/>
          <a:lstStyle/>
          <a:p>
            <a:r>
              <a:rPr lang="fr-FR" dirty="0">
                <a:solidFill>
                  <a:srgbClr val="E84161"/>
                </a:solidFill>
              </a:rPr>
              <a:t>Ordre du jour de l’Assemblée générale ordinaire</a:t>
            </a:r>
          </a:p>
        </p:txBody>
      </p:sp>
      <p:sp>
        <p:nvSpPr>
          <p:cNvPr id="3" name="ZoneTexte 2"/>
          <p:cNvSpPr txBox="1"/>
          <p:nvPr/>
        </p:nvSpPr>
        <p:spPr>
          <a:xfrm>
            <a:off x="627883" y="1037336"/>
            <a:ext cx="9644380" cy="4970591"/>
          </a:xfrm>
          <a:prstGeom prst="rect">
            <a:avLst/>
          </a:prstGeom>
          <a:noFill/>
        </p:spPr>
        <p:txBody>
          <a:bodyPr wrap="square" rtlCol="0">
            <a:spAutoFit/>
          </a:bodyPr>
          <a:lstStyle/>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Bienvenue, ouverture de l'Assemblée, constitution du bureau</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d'activité du Président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Présentation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du Conseil de surveillance et certification des comptes</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Approbation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Affectation du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Variation du capital social</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Quitus et décharge au Conseil d'administration</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de surveillance (optionnel) </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Pouvoirs au porteur</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Clôture de l'Assemblée générale ordinaire</a:t>
            </a:r>
          </a:p>
        </p:txBody>
      </p:sp>
      <p:cxnSp>
        <p:nvCxnSpPr>
          <p:cNvPr id="5" name="Connecteur droit 4"/>
          <p:cNvCxnSpPr/>
          <p:nvPr/>
        </p:nvCxnSpPr>
        <p:spPr>
          <a:xfrm>
            <a:off x="315045" y="1045029"/>
            <a:ext cx="7684" cy="5163671"/>
          </a:xfrm>
          <a:prstGeom prst="line">
            <a:avLst/>
          </a:prstGeom>
          <a:ln w="952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882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5938" y="2335087"/>
            <a:ext cx="11160124" cy="193899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E4194"/>
                </a:solidFill>
                <a:effectLst/>
                <a:uLnTx/>
                <a:uFillTx/>
                <a:latin typeface="Arial" panose="020B0604020202020204"/>
                <a:ea typeface="+mn-ea"/>
                <a:cs typeface="+mn-cs"/>
              </a:rPr>
              <a:t>Pouvoirs au porteur</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E4194"/>
                </a:solidFill>
                <a:effectLst/>
                <a:uLnTx/>
                <a:uFillTx/>
                <a:latin typeface="Arial" panose="020B0604020202020204"/>
                <a:ea typeface="+mn-ea"/>
                <a:cs typeface="+mn-cs"/>
              </a:rPr>
              <a:t>Tous pouvoirs sont donnés au porteur d’un original ou d’une copie d’un extrait du procès-verbal de cette Assemblée générale pour accomplir toutes les formalités nécessaires.</a:t>
            </a:r>
          </a:p>
        </p:txBody>
      </p:sp>
      <p:sp>
        <p:nvSpPr>
          <p:cNvPr id="4" name="Espace réservé du texte 2"/>
          <p:cNvSpPr txBox="1">
            <a:spLocks/>
          </p:cNvSpPr>
          <p:nvPr/>
        </p:nvSpPr>
        <p:spPr>
          <a:xfrm>
            <a:off x="515938" y="476250"/>
            <a:ext cx="10901362" cy="556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cap="all" dirty="0"/>
              <a:t>Assemblée générale 2026</a:t>
            </a:r>
            <a:br>
              <a:rPr lang="fr-FR" sz="2400" cap="all" dirty="0"/>
            </a:br>
            <a:r>
              <a:rPr kumimoji="0" lang="fr-FR" sz="2400" b="1" i="0" u="none" strike="noStrike" kern="1200" cap="all" spc="0" normalizeH="0" baseline="0" noProof="0" dirty="0">
                <a:ln>
                  <a:noFill/>
                </a:ln>
                <a:solidFill>
                  <a:srgbClr val="E94262"/>
                </a:solidFill>
                <a:effectLst/>
                <a:uLnTx/>
                <a:uFillTx/>
                <a:latin typeface="Arial" panose="020B0604020202020204" pitchFamily="34" charset="0"/>
                <a:ea typeface="+mn-ea"/>
                <a:cs typeface="Arial" panose="020B0604020202020204" pitchFamily="34" charset="0"/>
              </a:rPr>
              <a:t>Résolutions</a:t>
            </a:r>
          </a:p>
        </p:txBody>
      </p:sp>
    </p:spTree>
    <p:extLst>
      <p:ext uri="{BB962C8B-B14F-4D97-AF65-F5344CB8AC3E}">
        <p14:creationId xmlns:p14="http://schemas.microsoft.com/office/powerpoint/2010/main" val="1798124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8560013" cy="3949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2"/>
          <p:cNvSpPr>
            <a:spLocks noGrp="1"/>
          </p:cNvSpPr>
          <p:nvPr>
            <p:ph type="ctrTitle"/>
          </p:nvPr>
        </p:nvSpPr>
        <p:spPr>
          <a:xfrm>
            <a:off x="238205" y="1916819"/>
            <a:ext cx="9551253" cy="1176349"/>
          </a:xfrm>
        </p:spPr>
        <p:txBody>
          <a:bodyPr/>
          <a:lstStyle/>
          <a:p>
            <a:pPr algn="ctr"/>
            <a:r>
              <a:rPr lang="fr-FR" sz="4400" dirty="0"/>
              <a:t>Invité d’honneur</a:t>
            </a:r>
          </a:p>
        </p:txBody>
      </p:sp>
      <p:sp>
        <p:nvSpPr>
          <p:cNvPr id="9" name="Espace réservé du texte 5"/>
          <p:cNvSpPr txBox="1">
            <a:spLocks/>
          </p:cNvSpPr>
          <p:nvPr/>
        </p:nvSpPr>
        <p:spPr>
          <a:xfrm>
            <a:off x="2837638" y="3192460"/>
            <a:ext cx="5641848" cy="1089529"/>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dirty="0">
                <a:ea typeface="+mj-ea"/>
              </a:rPr>
              <a:t>M Christophe SCHIELL </a:t>
            </a:r>
            <a:br>
              <a:rPr lang="fr-FR" sz="2400" dirty="0">
                <a:ea typeface="+mj-ea"/>
              </a:rPr>
            </a:br>
            <a:r>
              <a:rPr lang="fr-FR" sz="2400" dirty="0">
                <a:ea typeface="+mj-ea"/>
              </a:rPr>
              <a:t>Responsable Commercial de la Direction Régionale Sud</a:t>
            </a:r>
            <a:endParaRPr lang="fr-FR" dirty="0"/>
          </a:p>
        </p:txBody>
      </p:sp>
    </p:spTree>
    <p:extLst>
      <p:ext uri="{BB962C8B-B14F-4D97-AF65-F5344CB8AC3E}">
        <p14:creationId xmlns:p14="http://schemas.microsoft.com/office/powerpoint/2010/main" val="3443291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2276475" y="2907958"/>
            <a:ext cx="7667625" cy="556053"/>
          </a:xfrm>
        </p:spPr>
        <p:txBody>
          <a:bodyPr/>
          <a:lstStyle/>
          <a:p>
            <a:r>
              <a:rPr lang="fr-FR" dirty="0"/>
              <a:t>Insérer ICI les diapositives du PPT de l’invité d’honneur.</a:t>
            </a:r>
          </a:p>
        </p:txBody>
      </p:sp>
    </p:spTree>
    <p:extLst>
      <p:ext uri="{BB962C8B-B14F-4D97-AF65-F5344CB8AC3E}">
        <p14:creationId xmlns:p14="http://schemas.microsoft.com/office/powerpoint/2010/main" val="3400441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627883" y="314110"/>
            <a:ext cx="10966709" cy="556053"/>
          </a:xfrm>
        </p:spPr>
        <p:txBody>
          <a:bodyPr/>
          <a:lstStyle/>
          <a:p>
            <a:r>
              <a:rPr lang="fr-FR" dirty="0">
                <a:solidFill>
                  <a:srgbClr val="E84161"/>
                </a:solidFill>
              </a:rPr>
              <a:t>Ordre du jour de l’Assemblée générale ordinaire</a:t>
            </a:r>
          </a:p>
        </p:txBody>
      </p:sp>
      <p:sp>
        <p:nvSpPr>
          <p:cNvPr id="3" name="ZoneTexte 2"/>
          <p:cNvSpPr txBox="1"/>
          <p:nvPr/>
        </p:nvSpPr>
        <p:spPr>
          <a:xfrm>
            <a:off x="627883" y="1037336"/>
            <a:ext cx="9644380" cy="4970591"/>
          </a:xfrm>
          <a:prstGeom prst="rect">
            <a:avLst/>
          </a:prstGeom>
          <a:noFill/>
        </p:spPr>
        <p:txBody>
          <a:bodyPr wrap="square" rtlCol="0">
            <a:spAutoFit/>
          </a:bodyPr>
          <a:lstStyle/>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Bienvenue, ouverture de l'Assemblée, constitution du bureau</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d'activité du Président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Présentation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Rapport du Conseil de surveillance et certification des comptes</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Approbation du bilan et du compte de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Affectation du résultat</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Variation du capital social</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Quitus et décharge au Conseil d'administration</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Fixation du nombre de sièges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d’administration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Elections au Conseil de surveillance (optionnel) </a:t>
            </a:r>
          </a:p>
          <a:p>
            <a:pPr lvl="0" indent="0" defTabSz="554492">
              <a:lnSpc>
                <a:spcPct val="100000"/>
              </a:lnSpc>
              <a:spcBef>
                <a:spcPts val="0"/>
              </a:spcBef>
              <a:spcAft>
                <a:spcPts val="600"/>
              </a:spcAft>
              <a:buFontTx/>
              <a:buNone/>
              <a:defRPr/>
            </a:pPr>
            <a:r>
              <a:rPr lang="fr-FR" kern="0" dirty="0">
                <a:solidFill>
                  <a:schemeClr val="accent2">
                    <a:lumMod val="40000"/>
                    <a:lumOff val="60000"/>
                  </a:schemeClr>
                </a:solidFill>
                <a:latin typeface="Arial" panose="020B0604020202020204" pitchFamily="34" charset="0"/>
                <a:cs typeface="Arial" panose="020B0604020202020204" pitchFamily="34" charset="0"/>
              </a:rPr>
              <a:t>Pouvoirs au porteur</a:t>
            </a:r>
          </a:p>
          <a:p>
            <a:pPr lvl="0" indent="0" defTabSz="554492">
              <a:lnSpc>
                <a:spcPct val="100000"/>
              </a:lnSpc>
              <a:spcBef>
                <a:spcPts val="0"/>
              </a:spcBef>
              <a:spcAft>
                <a:spcPts val="600"/>
              </a:spcAft>
              <a:buFontTx/>
              <a:buNone/>
              <a:defRPr/>
            </a:pPr>
            <a:r>
              <a:rPr lang="fr-FR" kern="0" dirty="0">
                <a:solidFill>
                  <a:srgbClr val="0D4194"/>
                </a:solidFill>
                <a:latin typeface="Arial" panose="020B0604020202020204" pitchFamily="34" charset="0"/>
                <a:cs typeface="Arial" panose="020B0604020202020204" pitchFamily="34" charset="0"/>
              </a:rPr>
              <a:t>Clôture de l'Assemblée générale ordinaire</a:t>
            </a:r>
          </a:p>
        </p:txBody>
      </p:sp>
      <p:cxnSp>
        <p:nvCxnSpPr>
          <p:cNvPr id="5" name="Connecteur droit 4"/>
          <p:cNvCxnSpPr/>
          <p:nvPr/>
        </p:nvCxnSpPr>
        <p:spPr>
          <a:xfrm>
            <a:off x="315045" y="1045029"/>
            <a:ext cx="7684" cy="5163671"/>
          </a:xfrm>
          <a:prstGeom prst="line">
            <a:avLst/>
          </a:prstGeom>
          <a:ln w="952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584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33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8560013" cy="3949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2"/>
          <p:cNvSpPr txBox="1">
            <a:spLocks/>
          </p:cNvSpPr>
          <p:nvPr/>
        </p:nvSpPr>
        <p:spPr>
          <a:xfrm>
            <a:off x="0" y="1735897"/>
            <a:ext cx="10448058" cy="117634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b="1" i="0" kern="1200" spc="0">
                <a:solidFill>
                  <a:srgbClr val="0D4194"/>
                </a:solidFill>
                <a:latin typeface="Arial" panose="020B0604020202020204" pitchFamily="34" charset="0"/>
                <a:ea typeface="+mj-ea"/>
                <a:cs typeface="Arial" panose="020B0604020202020204" pitchFamily="34" charset="0"/>
              </a:defRPr>
            </a:lvl1pPr>
          </a:lstStyle>
          <a:p>
            <a:pPr algn="ctr"/>
            <a:r>
              <a:rPr lang="fr-FR" sz="4400" dirty="0"/>
              <a:t>Rapport d’activité du Président</a:t>
            </a:r>
          </a:p>
        </p:txBody>
      </p:sp>
      <p:sp>
        <p:nvSpPr>
          <p:cNvPr id="7" name="Espace réservé du texte 5"/>
          <p:cNvSpPr txBox="1">
            <a:spLocks/>
          </p:cNvSpPr>
          <p:nvPr/>
        </p:nvSpPr>
        <p:spPr>
          <a:xfrm>
            <a:off x="1763485" y="3052354"/>
            <a:ext cx="7591825" cy="75713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dirty="0">
                <a:ea typeface="+mj-ea"/>
              </a:rPr>
              <a:t>M Yves TESTON </a:t>
            </a:r>
            <a:br>
              <a:rPr lang="fr-FR" sz="2400" dirty="0">
                <a:ea typeface="+mj-ea"/>
              </a:rPr>
            </a:br>
            <a:r>
              <a:rPr lang="fr-FR" sz="2400" dirty="0">
                <a:ea typeface="+mj-ea"/>
              </a:rPr>
              <a:t>Président du Conseil d’administration</a:t>
            </a:r>
            <a:endParaRPr lang="fr-FR" dirty="0"/>
          </a:p>
        </p:txBody>
      </p:sp>
    </p:spTree>
    <p:extLst>
      <p:ext uri="{BB962C8B-B14F-4D97-AF65-F5344CB8AC3E}">
        <p14:creationId xmlns:p14="http://schemas.microsoft.com/office/powerpoint/2010/main" val="137159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1"/>
            <a:ext cx="8560013" cy="3949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ctrTitle"/>
          </p:nvPr>
        </p:nvSpPr>
        <p:spPr>
          <a:xfrm>
            <a:off x="437991" y="92207"/>
            <a:ext cx="8357667" cy="786499"/>
          </a:xfrm>
        </p:spPr>
        <p:txBody>
          <a:bodyPr/>
          <a:lstStyle/>
          <a:p>
            <a:pPr algn="ctr"/>
            <a:r>
              <a:rPr lang="fr-FR" sz="4400" dirty="0"/>
              <a:t>Votre Conseil d’Administration</a:t>
            </a:r>
          </a:p>
        </p:txBody>
      </p:sp>
      <p:sp>
        <p:nvSpPr>
          <p:cNvPr id="4" name="Espace réservé du texte 5"/>
          <p:cNvSpPr txBox="1">
            <a:spLocks/>
          </p:cNvSpPr>
          <p:nvPr/>
        </p:nvSpPr>
        <p:spPr>
          <a:xfrm>
            <a:off x="622406" y="1327301"/>
            <a:ext cx="9474413" cy="424732"/>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ea typeface="+mj-ea"/>
              </a:rPr>
              <a:t>Afficher les noms et prénoms</a:t>
            </a:r>
            <a:endParaRPr lang="fr-FR" dirty="0"/>
          </a:p>
        </p:txBody>
      </p:sp>
    </p:spTree>
    <p:extLst>
      <p:ext uri="{BB962C8B-B14F-4D97-AF65-F5344CB8AC3E}">
        <p14:creationId xmlns:p14="http://schemas.microsoft.com/office/powerpoint/2010/main" val="3701699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1"/>
            <a:ext cx="8560013" cy="3949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p:cNvSpPr>
            <a:spLocks noGrp="1"/>
          </p:cNvSpPr>
          <p:nvPr>
            <p:ph type="ctrTitle"/>
          </p:nvPr>
        </p:nvSpPr>
        <p:spPr>
          <a:xfrm>
            <a:off x="437991" y="92207"/>
            <a:ext cx="8357667" cy="786499"/>
          </a:xfrm>
        </p:spPr>
        <p:txBody>
          <a:bodyPr/>
          <a:lstStyle/>
          <a:p>
            <a:pPr algn="ctr"/>
            <a:r>
              <a:rPr lang="fr-FR" sz="4400" dirty="0"/>
              <a:t>Votre Conseil de surveillance</a:t>
            </a:r>
          </a:p>
        </p:txBody>
      </p:sp>
      <p:sp>
        <p:nvSpPr>
          <p:cNvPr id="4" name="Espace réservé du texte 5"/>
          <p:cNvSpPr txBox="1">
            <a:spLocks/>
          </p:cNvSpPr>
          <p:nvPr/>
        </p:nvSpPr>
        <p:spPr>
          <a:xfrm>
            <a:off x="622406" y="1327301"/>
            <a:ext cx="9474413" cy="424732"/>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41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1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1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1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ea typeface="+mj-ea"/>
              </a:rPr>
              <a:t>Afficher les noms et prénoms</a:t>
            </a:r>
            <a:endParaRPr lang="fr-FR" dirty="0"/>
          </a:p>
        </p:txBody>
      </p:sp>
    </p:spTree>
    <p:extLst>
      <p:ext uri="{BB962C8B-B14F-4D97-AF65-F5344CB8AC3E}">
        <p14:creationId xmlns:p14="http://schemas.microsoft.com/office/powerpoint/2010/main" val="394929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73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1"/>
            <a:ext cx="8560013" cy="3949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a:spLocks noGrp="1"/>
          </p:cNvSpPr>
          <p:nvPr>
            <p:ph type="ctrTitle"/>
          </p:nvPr>
        </p:nvSpPr>
        <p:spPr>
          <a:xfrm>
            <a:off x="945135" y="1146506"/>
            <a:ext cx="7353621" cy="721676"/>
          </a:xfrm>
        </p:spPr>
        <p:txBody>
          <a:bodyPr/>
          <a:lstStyle/>
          <a:p>
            <a:r>
              <a:rPr lang="fr-FR" dirty="0"/>
              <a:t>L’équipe des salariés </a:t>
            </a:r>
            <a:br>
              <a:rPr lang="fr-FR" dirty="0"/>
            </a:br>
            <a:r>
              <a:rPr lang="fr-FR" dirty="0"/>
              <a:t>de la Caisse</a:t>
            </a:r>
          </a:p>
        </p:txBody>
      </p:sp>
    </p:spTree>
    <p:extLst>
      <p:ext uri="{BB962C8B-B14F-4D97-AF65-F5344CB8AC3E}">
        <p14:creationId xmlns:p14="http://schemas.microsoft.com/office/powerpoint/2010/main" val="18333393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Crédit Mutuel">
      <a:dk1>
        <a:srgbClr val="000000"/>
      </a:dk1>
      <a:lt1>
        <a:srgbClr val="FFFFFF"/>
      </a:lt1>
      <a:dk2>
        <a:srgbClr val="0E2841"/>
      </a:dk2>
      <a:lt2>
        <a:srgbClr val="E8E8E8"/>
      </a:lt2>
      <a:accent1>
        <a:srgbClr val="0000BE"/>
      </a:accent1>
      <a:accent2>
        <a:srgbClr val="0041FF"/>
      </a:accent2>
      <a:accent3>
        <a:srgbClr val="26BBFF"/>
      </a:accent3>
      <a:accent4>
        <a:srgbClr val="9EEAFF"/>
      </a:accent4>
      <a:accent5>
        <a:srgbClr val="E30041"/>
      </a:accent5>
      <a:accent6>
        <a:srgbClr val="FF4966"/>
      </a:accent6>
      <a:hlink>
        <a:srgbClr val="EF8087"/>
      </a:hlink>
      <a:folHlink>
        <a:srgbClr val="F7BDC6"/>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1977</TotalTime>
  <Words>5973</Words>
  <Application>Microsoft Office PowerPoint</Application>
  <PresentationFormat>Grand écran</PresentationFormat>
  <Paragraphs>621</Paragraphs>
  <Slides>45</Slides>
  <Notes>45</Notes>
  <HiddenSlides>17</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45</vt:i4>
      </vt:variant>
    </vt:vector>
  </HeadingPairs>
  <TitlesOfParts>
    <vt:vector size="55" baseType="lpstr">
      <vt:lpstr>Aptos</vt:lpstr>
      <vt:lpstr>Arial</vt:lpstr>
      <vt:lpstr>Arial Black</vt:lpstr>
      <vt:lpstr>Calibri</vt:lpstr>
      <vt:lpstr>Calibri Light</vt:lpstr>
      <vt:lpstr>Impact</vt:lpstr>
      <vt:lpstr>Times New Roman</vt:lpstr>
      <vt:lpstr>Wingdings</vt:lpstr>
      <vt:lpstr>Thème Office</vt:lpstr>
      <vt:lpstr>4_Thème Office</vt:lpstr>
      <vt:lpstr>Présentation PowerPoint</vt:lpstr>
      <vt:lpstr>Présentation PowerPoint</vt:lpstr>
      <vt:lpstr>Présentation PowerPoint</vt:lpstr>
      <vt:lpstr>Présentation PowerPoint</vt:lpstr>
      <vt:lpstr>Présentation PowerPoint</vt:lpstr>
      <vt:lpstr>Votre Conseil d’Administration</vt:lpstr>
      <vt:lpstr>Votre Conseil de surveillance</vt:lpstr>
      <vt:lpstr>Présentation PowerPoint</vt:lpstr>
      <vt:lpstr>L’équipe des salariés  de la Caisse</vt:lpstr>
      <vt:lpstr>Présentation PowerPoint</vt:lpstr>
      <vt:lpstr>Présentation PowerPoint</vt:lpstr>
      <vt:lpstr>Présentation PowerPoint</vt:lpstr>
      <vt:lpstr>PRÉSENTATION DU BILAN ET DU COMPTE DE RÉSULTAT  </vt:lpstr>
      <vt:lpstr>Présentation PowerPoint</vt:lpstr>
      <vt:lpstr>Présentation PowerPoint</vt:lpstr>
      <vt:lpstr>Rapport du Conseil de surveillance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Invité d’honneur</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Sociétaires mai 2025</dc:title>
  <dc:creator>DACLIN Eric</dc:creator>
  <cp:lastModifiedBy>CUNEY Stéphane</cp:lastModifiedBy>
  <cp:revision>316</cp:revision>
  <cp:lastPrinted>2025-01-23T18:52:18Z</cp:lastPrinted>
  <dcterms:created xsi:type="dcterms:W3CDTF">2024-10-15T14:00:46Z</dcterms:created>
  <dcterms:modified xsi:type="dcterms:W3CDTF">2026-04-01T18:53:15Z</dcterms:modified>
</cp:coreProperties>
</file>